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1"/>
  </p:notesMasterIdLst>
  <p:sldIdLst>
    <p:sldId id="374" r:id="rId3"/>
    <p:sldId id="347" r:id="rId4"/>
    <p:sldId id="370" r:id="rId5"/>
    <p:sldId id="371" r:id="rId6"/>
    <p:sldId id="346" r:id="rId7"/>
    <p:sldId id="350" r:id="rId8"/>
    <p:sldId id="351" r:id="rId9"/>
    <p:sldId id="352" r:id="rId10"/>
    <p:sldId id="353" r:id="rId11"/>
    <p:sldId id="349" r:id="rId12"/>
    <p:sldId id="345" r:id="rId13"/>
    <p:sldId id="354" r:id="rId14"/>
    <p:sldId id="356" r:id="rId15"/>
    <p:sldId id="357" r:id="rId16"/>
    <p:sldId id="358" r:id="rId17"/>
    <p:sldId id="359" r:id="rId18"/>
    <p:sldId id="360" r:id="rId19"/>
    <p:sldId id="361" r:id="rId20"/>
    <p:sldId id="343" r:id="rId21"/>
    <p:sldId id="362" r:id="rId22"/>
    <p:sldId id="365" r:id="rId23"/>
    <p:sldId id="367" r:id="rId24"/>
    <p:sldId id="368" r:id="rId25"/>
    <p:sldId id="363" r:id="rId26"/>
    <p:sldId id="369" r:id="rId27"/>
    <p:sldId id="372" r:id="rId28"/>
    <p:sldId id="373" r:id="rId29"/>
    <p:sldId id="317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6"/>
    <a:srgbClr val="094D80"/>
    <a:srgbClr val="F6BD55"/>
    <a:srgbClr val="3E6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 showGuides="1">
      <p:cViewPr varScale="1">
        <p:scale>
          <a:sx n="105" d="100"/>
          <a:sy n="105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azionenordest-my.sharepoint.com/personal/g_toschi_fondazionenordest_onmicrosoft_com/Documents/_Fondazione/2024/2024%20Confindustria%20Veneto%20Est/Internazionalizzazione/Rapporto%20finale/Rapporto%20finale/WUI_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65501968503936E-2"/>
          <c:y val="2.9199219639891145E-2"/>
          <c:w val="0.90137890966754153"/>
          <c:h val="0.92162401574803154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F6BD55"/>
              </a:solidFill>
              <a:round/>
            </a:ln>
            <a:effectLst/>
          </c:spPr>
          <c:marker>
            <c:symbol val="none"/>
          </c:marker>
          <c:cat>
            <c:strRef>
              <c:f>'F1'!$A$4:$A$143</c:f>
              <c:strCache>
                <c:ptCount val="140"/>
                <c:pt idx="0">
                  <c:v>1990q1</c:v>
                </c:pt>
                <c:pt idx="1">
                  <c:v>1990q2</c:v>
                </c:pt>
                <c:pt idx="2">
                  <c:v>1990q3</c:v>
                </c:pt>
                <c:pt idx="3">
                  <c:v>1990q4</c:v>
                </c:pt>
                <c:pt idx="4">
                  <c:v>1991q1</c:v>
                </c:pt>
                <c:pt idx="5">
                  <c:v>1991q2</c:v>
                </c:pt>
                <c:pt idx="6">
                  <c:v>1991q3</c:v>
                </c:pt>
                <c:pt idx="7">
                  <c:v>1991q4</c:v>
                </c:pt>
                <c:pt idx="8">
                  <c:v>1992q1</c:v>
                </c:pt>
                <c:pt idx="9">
                  <c:v>1992q2</c:v>
                </c:pt>
                <c:pt idx="10">
                  <c:v>1992q3</c:v>
                </c:pt>
                <c:pt idx="11">
                  <c:v>1992q4</c:v>
                </c:pt>
                <c:pt idx="12">
                  <c:v>1993q1</c:v>
                </c:pt>
                <c:pt idx="13">
                  <c:v>1993q2</c:v>
                </c:pt>
                <c:pt idx="14">
                  <c:v>1993q3</c:v>
                </c:pt>
                <c:pt idx="15">
                  <c:v>1993q4</c:v>
                </c:pt>
                <c:pt idx="16">
                  <c:v>1994q1</c:v>
                </c:pt>
                <c:pt idx="17">
                  <c:v>1994q2</c:v>
                </c:pt>
                <c:pt idx="18">
                  <c:v>1994q3</c:v>
                </c:pt>
                <c:pt idx="19">
                  <c:v>1994q4</c:v>
                </c:pt>
                <c:pt idx="20">
                  <c:v>1995q1</c:v>
                </c:pt>
                <c:pt idx="21">
                  <c:v>1995q2</c:v>
                </c:pt>
                <c:pt idx="22">
                  <c:v>1995q3</c:v>
                </c:pt>
                <c:pt idx="23">
                  <c:v>1995q4</c:v>
                </c:pt>
                <c:pt idx="24">
                  <c:v>1996q1</c:v>
                </c:pt>
                <c:pt idx="25">
                  <c:v>1996q2</c:v>
                </c:pt>
                <c:pt idx="26">
                  <c:v>1996q3</c:v>
                </c:pt>
                <c:pt idx="27">
                  <c:v>1996q4</c:v>
                </c:pt>
                <c:pt idx="28">
                  <c:v>1997q1</c:v>
                </c:pt>
                <c:pt idx="29">
                  <c:v>1997q2</c:v>
                </c:pt>
                <c:pt idx="30">
                  <c:v>1997q3</c:v>
                </c:pt>
                <c:pt idx="31">
                  <c:v>1997q4</c:v>
                </c:pt>
                <c:pt idx="32">
                  <c:v>1998q1</c:v>
                </c:pt>
                <c:pt idx="33">
                  <c:v>1998q2</c:v>
                </c:pt>
                <c:pt idx="34">
                  <c:v>1998q3</c:v>
                </c:pt>
                <c:pt idx="35">
                  <c:v>1998q4</c:v>
                </c:pt>
                <c:pt idx="36">
                  <c:v>1999q1</c:v>
                </c:pt>
                <c:pt idx="37">
                  <c:v>1999q2</c:v>
                </c:pt>
                <c:pt idx="38">
                  <c:v>1999q3</c:v>
                </c:pt>
                <c:pt idx="39">
                  <c:v>1999q4</c:v>
                </c:pt>
                <c:pt idx="40">
                  <c:v>2000q1</c:v>
                </c:pt>
                <c:pt idx="41">
                  <c:v>2000q2</c:v>
                </c:pt>
                <c:pt idx="42">
                  <c:v>2000q3</c:v>
                </c:pt>
                <c:pt idx="43">
                  <c:v>2000q4</c:v>
                </c:pt>
                <c:pt idx="44">
                  <c:v>2001q1</c:v>
                </c:pt>
                <c:pt idx="45">
                  <c:v>2001q2</c:v>
                </c:pt>
                <c:pt idx="46">
                  <c:v>2001q3</c:v>
                </c:pt>
                <c:pt idx="47">
                  <c:v>2001q4</c:v>
                </c:pt>
                <c:pt idx="48">
                  <c:v>2002q1</c:v>
                </c:pt>
                <c:pt idx="49">
                  <c:v>2002q2</c:v>
                </c:pt>
                <c:pt idx="50">
                  <c:v>2002q3</c:v>
                </c:pt>
                <c:pt idx="51">
                  <c:v>2002q4</c:v>
                </c:pt>
                <c:pt idx="52">
                  <c:v>2003q1</c:v>
                </c:pt>
                <c:pt idx="53">
                  <c:v>2003q2</c:v>
                </c:pt>
                <c:pt idx="54">
                  <c:v>2003q3</c:v>
                </c:pt>
                <c:pt idx="55">
                  <c:v>2003q4</c:v>
                </c:pt>
                <c:pt idx="56">
                  <c:v>2004q1</c:v>
                </c:pt>
                <c:pt idx="57">
                  <c:v>2004q2</c:v>
                </c:pt>
                <c:pt idx="58">
                  <c:v>2004q3</c:v>
                </c:pt>
                <c:pt idx="59">
                  <c:v>2004q4</c:v>
                </c:pt>
                <c:pt idx="60">
                  <c:v>2005q1</c:v>
                </c:pt>
                <c:pt idx="61">
                  <c:v>2005q2</c:v>
                </c:pt>
                <c:pt idx="62">
                  <c:v>2005q3</c:v>
                </c:pt>
                <c:pt idx="63">
                  <c:v>2005q4</c:v>
                </c:pt>
                <c:pt idx="64">
                  <c:v>2006q1</c:v>
                </c:pt>
                <c:pt idx="65">
                  <c:v>2006q2</c:v>
                </c:pt>
                <c:pt idx="66">
                  <c:v>2006q3</c:v>
                </c:pt>
                <c:pt idx="67">
                  <c:v>2006q4</c:v>
                </c:pt>
                <c:pt idx="68">
                  <c:v>2007q1</c:v>
                </c:pt>
                <c:pt idx="69">
                  <c:v>2007q2</c:v>
                </c:pt>
                <c:pt idx="70">
                  <c:v>2007q3</c:v>
                </c:pt>
                <c:pt idx="71">
                  <c:v>2007q4</c:v>
                </c:pt>
                <c:pt idx="72">
                  <c:v>2008q1</c:v>
                </c:pt>
                <c:pt idx="73">
                  <c:v>2008q2</c:v>
                </c:pt>
                <c:pt idx="74">
                  <c:v>2008q3</c:v>
                </c:pt>
                <c:pt idx="75">
                  <c:v>2008q4</c:v>
                </c:pt>
                <c:pt idx="76">
                  <c:v>2009q1</c:v>
                </c:pt>
                <c:pt idx="77">
                  <c:v>2009q2</c:v>
                </c:pt>
                <c:pt idx="78">
                  <c:v>2009q3</c:v>
                </c:pt>
                <c:pt idx="79">
                  <c:v>2009q4</c:v>
                </c:pt>
                <c:pt idx="80">
                  <c:v>2010q1</c:v>
                </c:pt>
                <c:pt idx="81">
                  <c:v>2010q2</c:v>
                </c:pt>
                <c:pt idx="82">
                  <c:v>2010q3</c:v>
                </c:pt>
                <c:pt idx="83">
                  <c:v>2010q4</c:v>
                </c:pt>
                <c:pt idx="84">
                  <c:v>2011q1</c:v>
                </c:pt>
                <c:pt idx="85">
                  <c:v>2011q2</c:v>
                </c:pt>
                <c:pt idx="86">
                  <c:v>2011q3</c:v>
                </c:pt>
                <c:pt idx="87">
                  <c:v>2011q4</c:v>
                </c:pt>
                <c:pt idx="88">
                  <c:v>2012q1</c:v>
                </c:pt>
                <c:pt idx="89">
                  <c:v>2012q2</c:v>
                </c:pt>
                <c:pt idx="90">
                  <c:v>2012q3</c:v>
                </c:pt>
                <c:pt idx="91">
                  <c:v>2012q4</c:v>
                </c:pt>
                <c:pt idx="92">
                  <c:v>2013q1</c:v>
                </c:pt>
                <c:pt idx="93">
                  <c:v>2013q2</c:v>
                </c:pt>
                <c:pt idx="94">
                  <c:v>2013q3</c:v>
                </c:pt>
                <c:pt idx="95">
                  <c:v>2013q4</c:v>
                </c:pt>
                <c:pt idx="96">
                  <c:v>2014q1</c:v>
                </c:pt>
                <c:pt idx="97">
                  <c:v>2014q2</c:v>
                </c:pt>
                <c:pt idx="98">
                  <c:v>2014q3</c:v>
                </c:pt>
                <c:pt idx="99">
                  <c:v>2014q4</c:v>
                </c:pt>
                <c:pt idx="100">
                  <c:v>2015q1</c:v>
                </c:pt>
                <c:pt idx="101">
                  <c:v>2015q2</c:v>
                </c:pt>
                <c:pt idx="102">
                  <c:v>2015q3</c:v>
                </c:pt>
                <c:pt idx="103">
                  <c:v>2015q4</c:v>
                </c:pt>
                <c:pt idx="104">
                  <c:v>2016q1</c:v>
                </c:pt>
                <c:pt idx="105">
                  <c:v>2016q2</c:v>
                </c:pt>
                <c:pt idx="106">
                  <c:v>2016q3</c:v>
                </c:pt>
                <c:pt idx="107">
                  <c:v>2016q4</c:v>
                </c:pt>
                <c:pt idx="108">
                  <c:v>2017q1</c:v>
                </c:pt>
                <c:pt idx="109">
                  <c:v>2017q2</c:v>
                </c:pt>
                <c:pt idx="110">
                  <c:v>2017q3</c:v>
                </c:pt>
                <c:pt idx="111">
                  <c:v>2017q4</c:v>
                </c:pt>
                <c:pt idx="112">
                  <c:v>2018q1</c:v>
                </c:pt>
                <c:pt idx="113">
                  <c:v>2018q2</c:v>
                </c:pt>
                <c:pt idx="114">
                  <c:v>2018q3</c:v>
                </c:pt>
                <c:pt idx="115">
                  <c:v>2018q4</c:v>
                </c:pt>
                <c:pt idx="116">
                  <c:v>2019q1</c:v>
                </c:pt>
                <c:pt idx="117">
                  <c:v>2019q2</c:v>
                </c:pt>
                <c:pt idx="118">
                  <c:v>2019q3</c:v>
                </c:pt>
                <c:pt idx="119">
                  <c:v>2019q4</c:v>
                </c:pt>
                <c:pt idx="120">
                  <c:v>2020q1</c:v>
                </c:pt>
                <c:pt idx="121">
                  <c:v>2020q2</c:v>
                </c:pt>
                <c:pt idx="122">
                  <c:v>2020q3</c:v>
                </c:pt>
                <c:pt idx="123">
                  <c:v>2020q4</c:v>
                </c:pt>
                <c:pt idx="124">
                  <c:v>2021q1</c:v>
                </c:pt>
                <c:pt idx="125">
                  <c:v>2021q2</c:v>
                </c:pt>
                <c:pt idx="126">
                  <c:v>2021q3</c:v>
                </c:pt>
                <c:pt idx="127">
                  <c:v>2021q4</c:v>
                </c:pt>
                <c:pt idx="128">
                  <c:v>2022q1</c:v>
                </c:pt>
                <c:pt idx="129">
                  <c:v>2022q2</c:v>
                </c:pt>
                <c:pt idx="130">
                  <c:v>2022q3</c:v>
                </c:pt>
                <c:pt idx="131">
                  <c:v>2022q4</c:v>
                </c:pt>
                <c:pt idx="132">
                  <c:v>2023q1</c:v>
                </c:pt>
                <c:pt idx="133">
                  <c:v>2023q2</c:v>
                </c:pt>
                <c:pt idx="134">
                  <c:v>2023q3</c:v>
                </c:pt>
                <c:pt idx="135">
                  <c:v>2023q4</c:v>
                </c:pt>
                <c:pt idx="136">
                  <c:v>2024q1</c:v>
                </c:pt>
                <c:pt idx="137">
                  <c:v>2024q2</c:v>
                </c:pt>
                <c:pt idx="138">
                  <c:v>2024q3</c:v>
                </c:pt>
                <c:pt idx="139">
                  <c:v>2024q4</c:v>
                </c:pt>
              </c:strCache>
            </c:strRef>
          </c:cat>
          <c:val>
            <c:numRef>
              <c:f>'F1'!$C$4:$C$143</c:f>
              <c:numCache>
                <c:formatCode>#,##0</c:formatCode>
                <c:ptCount val="140"/>
                <c:pt idx="0">
                  <c:v>12496.47</c:v>
                </c:pt>
                <c:pt idx="1">
                  <c:v>8769.9650000000001</c:v>
                </c:pt>
                <c:pt idx="2">
                  <c:v>16198.83</c:v>
                </c:pt>
                <c:pt idx="3">
                  <c:v>11872.27</c:v>
                </c:pt>
                <c:pt idx="4">
                  <c:v>8223.5499999999993</c:v>
                </c:pt>
                <c:pt idx="5">
                  <c:v>10483.81</c:v>
                </c:pt>
                <c:pt idx="6">
                  <c:v>6208.3220000000001</c:v>
                </c:pt>
                <c:pt idx="7">
                  <c:v>7314.1329999999998</c:v>
                </c:pt>
                <c:pt idx="8">
                  <c:v>12616.9</c:v>
                </c:pt>
                <c:pt idx="9">
                  <c:v>7358.835</c:v>
                </c:pt>
                <c:pt idx="10">
                  <c:v>6777.6109999999999</c:v>
                </c:pt>
                <c:pt idx="11">
                  <c:v>13982.37</c:v>
                </c:pt>
                <c:pt idx="12">
                  <c:v>13705.72</c:v>
                </c:pt>
                <c:pt idx="13">
                  <c:v>10558.9</c:v>
                </c:pt>
                <c:pt idx="14">
                  <c:v>15698.88</c:v>
                </c:pt>
                <c:pt idx="15">
                  <c:v>11880.08</c:v>
                </c:pt>
                <c:pt idx="16">
                  <c:v>9655.8529999999992</c:v>
                </c:pt>
                <c:pt idx="17">
                  <c:v>9446.2360000000008</c:v>
                </c:pt>
                <c:pt idx="18">
                  <c:v>12937.13</c:v>
                </c:pt>
                <c:pt idx="19">
                  <c:v>8478.3179999999993</c:v>
                </c:pt>
                <c:pt idx="20">
                  <c:v>11010.07</c:v>
                </c:pt>
                <c:pt idx="21">
                  <c:v>9926.9740000000002</c:v>
                </c:pt>
                <c:pt idx="22">
                  <c:v>8000.6670000000004</c:v>
                </c:pt>
                <c:pt idx="23">
                  <c:v>11781.52</c:v>
                </c:pt>
                <c:pt idx="24">
                  <c:v>10780.95</c:v>
                </c:pt>
                <c:pt idx="25">
                  <c:v>11799.2</c:v>
                </c:pt>
                <c:pt idx="26">
                  <c:v>9862.2459999999992</c:v>
                </c:pt>
                <c:pt idx="27">
                  <c:v>8467.3970000000008</c:v>
                </c:pt>
                <c:pt idx="28">
                  <c:v>8311.3050000000003</c:v>
                </c:pt>
                <c:pt idx="29">
                  <c:v>11003.56</c:v>
                </c:pt>
                <c:pt idx="30">
                  <c:v>8718.8449999999993</c:v>
                </c:pt>
                <c:pt idx="31">
                  <c:v>6869.1059999999998</c:v>
                </c:pt>
                <c:pt idx="32">
                  <c:v>13808.13</c:v>
                </c:pt>
                <c:pt idx="33">
                  <c:v>9724.482</c:v>
                </c:pt>
                <c:pt idx="34">
                  <c:v>14250.31</c:v>
                </c:pt>
                <c:pt idx="35">
                  <c:v>9511.1049999999996</c:v>
                </c:pt>
                <c:pt idx="36">
                  <c:v>11074.92</c:v>
                </c:pt>
                <c:pt idx="37">
                  <c:v>13018.25</c:v>
                </c:pt>
                <c:pt idx="38">
                  <c:v>5777.7690000000002</c:v>
                </c:pt>
                <c:pt idx="39">
                  <c:v>7862.549</c:v>
                </c:pt>
                <c:pt idx="40">
                  <c:v>5832.3329999999996</c:v>
                </c:pt>
                <c:pt idx="41">
                  <c:v>5569.9409999999998</c:v>
                </c:pt>
                <c:pt idx="42">
                  <c:v>13816.67</c:v>
                </c:pt>
                <c:pt idx="43">
                  <c:v>11881.05</c:v>
                </c:pt>
                <c:pt idx="44">
                  <c:v>22324.51</c:v>
                </c:pt>
                <c:pt idx="45">
                  <c:v>13179.21</c:v>
                </c:pt>
                <c:pt idx="46">
                  <c:v>25155.95</c:v>
                </c:pt>
                <c:pt idx="47">
                  <c:v>23448.18</c:v>
                </c:pt>
                <c:pt idx="48">
                  <c:v>22597.360000000001</c:v>
                </c:pt>
                <c:pt idx="49">
                  <c:v>17938.45</c:v>
                </c:pt>
                <c:pt idx="50">
                  <c:v>14136.45</c:v>
                </c:pt>
                <c:pt idx="51">
                  <c:v>27832.880000000001</c:v>
                </c:pt>
                <c:pt idx="52">
                  <c:v>25718.62</c:v>
                </c:pt>
                <c:pt idx="53">
                  <c:v>34454.82</c:v>
                </c:pt>
                <c:pt idx="54">
                  <c:v>23886.34</c:v>
                </c:pt>
                <c:pt idx="55">
                  <c:v>12058.21</c:v>
                </c:pt>
                <c:pt idx="56">
                  <c:v>16122.31</c:v>
                </c:pt>
                <c:pt idx="57">
                  <c:v>9975.3389999999999</c:v>
                </c:pt>
                <c:pt idx="58">
                  <c:v>14397.81</c:v>
                </c:pt>
                <c:pt idx="59">
                  <c:v>13202.73</c:v>
                </c:pt>
                <c:pt idx="60">
                  <c:v>11537.9</c:v>
                </c:pt>
                <c:pt idx="61">
                  <c:v>11866.98</c:v>
                </c:pt>
                <c:pt idx="62">
                  <c:v>20193.73</c:v>
                </c:pt>
                <c:pt idx="63">
                  <c:v>12165.63</c:v>
                </c:pt>
                <c:pt idx="64">
                  <c:v>11552.83</c:v>
                </c:pt>
                <c:pt idx="65">
                  <c:v>8235.1579999999994</c:v>
                </c:pt>
                <c:pt idx="66">
                  <c:v>11854.69</c:v>
                </c:pt>
                <c:pt idx="67">
                  <c:v>9051.4310000000005</c:v>
                </c:pt>
                <c:pt idx="68">
                  <c:v>13357.51</c:v>
                </c:pt>
                <c:pt idx="69">
                  <c:v>18459.61</c:v>
                </c:pt>
                <c:pt idx="70">
                  <c:v>21867.71</c:v>
                </c:pt>
                <c:pt idx="71">
                  <c:v>13843.68</c:v>
                </c:pt>
                <c:pt idx="72">
                  <c:v>13176.87</c:v>
                </c:pt>
                <c:pt idx="73">
                  <c:v>18019.05</c:v>
                </c:pt>
                <c:pt idx="74">
                  <c:v>14048.15</c:v>
                </c:pt>
                <c:pt idx="75">
                  <c:v>13245.42</c:v>
                </c:pt>
                <c:pt idx="76">
                  <c:v>21794.11</c:v>
                </c:pt>
                <c:pt idx="77">
                  <c:v>18972.07</c:v>
                </c:pt>
                <c:pt idx="78">
                  <c:v>14507.25</c:v>
                </c:pt>
                <c:pt idx="79">
                  <c:v>18951.79</c:v>
                </c:pt>
                <c:pt idx="80">
                  <c:v>19711.91</c:v>
                </c:pt>
                <c:pt idx="81">
                  <c:v>21449.03</c:v>
                </c:pt>
                <c:pt idx="82">
                  <c:v>19653.439999999999</c:v>
                </c:pt>
                <c:pt idx="83">
                  <c:v>14901.64</c:v>
                </c:pt>
                <c:pt idx="84">
                  <c:v>13397.83</c:v>
                </c:pt>
                <c:pt idx="85">
                  <c:v>14121</c:v>
                </c:pt>
                <c:pt idx="86">
                  <c:v>20227.560000000001</c:v>
                </c:pt>
                <c:pt idx="87">
                  <c:v>19436.98</c:v>
                </c:pt>
                <c:pt idx="88">
                  <c:v>18629.88</c:v>
                </c:pt>
                <c:pt idx="89">
                  <c:v>36827.879999999997</c:v>
                </c:pt>
                <c:pt idx="90">
                  <c:v>25945.24</c:v>
                </c:pt>
                <c:pt idx="91">
                  <c:v>38752.269999999997</c:v>
                </c:pt>
                <c:pt idx="92">
                  <c:v>31598.92</c:v>
                </c:pt>
                <c:pt idx="93">
                  <c:v>14113.9</c:v>
                </c:pt>
                <c:pt idx="94">
                  <c:v>15802.53</c:v>
                </c:pt>
                <c:pt idx="95">
                  <c:v>18492.009999999998</c:v>
                </c:pt>
                <c:pt idx="96">
                  <c:v>19536.86</c:v>
                </c:pt>
                <c:pt idx="97">
                  <c:v>20086.099999999999</c:v>
                </c:pt>
                <c:pt idx="98">
                  <c:v>14211.19</c:v>
                </c:pt>
                <c:pt idx="99">
                  <c:v>17252.02</c:v>
                </c:pt>
                <c:pt idx="100">
                  <c:v>29838.2</c:v>
                </c:pt>
                <c:pt idx="101">
                  <c:v>25360.74</c:v>
                </c:pt>
                <c:pt idx="102">
                  <c:v>21280.47</c:v>
                </c:pt>
                <c:pt idx="103">
                  <c:v>18517.900000000001</c:v>
                </c:pt>
                <c:pt idx="104">
                  <c:v>22826.080000000002</c:v>
                </c:pt>
                <c:pt idx="105">
                  <c:v>18513.21</c:v>
                </c:pt>
                <c:pt idx="106">
                  <c:v>30182.29</c:v>
                </c:pt>
                <c:pt idx="107">
                  <c:v>32031.3</c:v>
                </c:pt>
                <c:pt idx="108">
                  <c:v>29910.11</c:v>
                </c:pt>
                <c:pt idx="109">
                  <c:v>16514.349999999999</c:v>
                </c:pt>
                <c:pt idx="110">
                  <c:v>16325.61</c:v>
                </c:pt>
                <c:pt idx="111">
                  <c:v>28396.560000000001</c:v>
                </c:pt>
                <c:pt idx="112">
                  <c:v>13622.16</c:v>
                </c:pt>
                <c:pt idx="113">
                  <c:v>25653.23</c:v>
                </c:pt>
                <c:pt idx="114">
                  <c:v>28710.76</c:v>
                </c:pt>
                <c:pt idx="115">
                  <c:v>26443.05</c:v>
                </c:pt>
                <c:pt idx="116">
                  <c:v>36588.019999999997</c:v>
                </c:pt>
                <c:pt idx="117">
                  <c:v>40489.040000000001</c:v>
                </c:pt>
                <c:pt idx="118">
                  <c:v>32800.980000000003</c:v>
                </c:pt>
                <c:pt idx="119">
                  <c:v>52716.26</c:v>
                </c:pt>
                <c:pt idx="120">
                  <c:v>55684.71</c:v>
                </c:pt>
                <c:pt idx="121">
                  <c:v>28914.37</c:v>
                </c:pt>
                <c:pt idx="122">
                  <c:v>27497.73</c:v>
                </c:pt>
                <c:pt idx="123">
                  <c:v>22319.62</c:v>
                </c:pt>
                <c:pt idx="124">
                  <c:v>11888.73</c:v>
                </c:pt>
                <c:pt idx="125">
                  <c:v>18072.810000000001</c:v>
                </c:pt>
                <c:pt idx="126">
                  <c:v>21508.560000000001</c:v>
                </c:pt>
                <c:pt idx="127">
                  <c:v>19802.650000000001</c:v>
                </c:pt>
                <c:pt idx="128">
                  <c:v>26455.02</c:v>
                </c:pt>
                <c:pt idx="129">
                  <c:v>29343.64</c:v>
                </c:pt>
                <c:pt idx="130">
                  <c:v>24504.76</c:v>
                </c:pt>
                <c:pt idx="131">
                  <c:v>26500.43</c:v>
                </c:pt>
                <c:pt idx="132">
                  <c:v>26400.05</c:v>
                </c:pt>
                <c:pt idx="133">
                  <c:v>30702.400000000001</c:v>
                </c:pt>
                <c:pt idx="134">
                  <c:v>17905.28</c:v>
                </c:pt>
                <c:pt idx="135">
                  <c:v>16655.52</c:v>
                </c:pt>
                <c:pt idx="136">
                  <c:v>16042.91</c:v>
                </c:pt>
                <c:pt idx="137">
                  <c:v>15096.69</c:v>
                </c:pt>
                <c:pt idx="138">
                  <c:v>19263.25</c:v>
                </c:pt>
                <c:pt idx="139">
                  <c:v>26370.25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91-46E7-8C4C-98EBA2BBB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5852271"/>
        <c:axId val="684864799"/>
      </c:lineChart>
      <c:catAx>
        <c:axId val="68585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4864799"/>
        <c:crosses val="autoZero"/>
        <c:auto val="1"/>
        <c:lblAlgn val="ctr"/>
        <c:lblOffset val="100"/>
        <c:tickLblSkip val="17"/>
        <c:noMultiLvlLbl val="0"/>
      </c:catAx>
      <c:valAx>
        <c:axId val="68486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585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4576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0.10064</cdr:x>
      <cdr:y>0.64759</cdr:y>
    </cdr:from>
    <cdr:to>
      <cdr:x>0.14342</cdr:x>
      <cdr:y>0.73496</cdr:y>
    </cdr:to>
    <cdr:sp macro="" textlink="">
      <cdr:nvSpPr>
        <cdr:cNvPr id="14" name="Arc 13">
          <a:extLst xmlns:a="http://schemas.openxmlformats.org/drawingml/2006/main">
            <a:ext uri="{FF2B5EF4-FFF2-40B4-BE49-F238E27FC236}">
              <a16:creationId xmlns:a16="http://schemas.microsoft.com/office/drawing/2014/main" id="{9FDB2AF1-517D-4128-9128-10833F57EB9E}"/>
            </a:ext>
          </a:extLst>
        </cdr:cNvPr>
        <cdr:cNvSpPr/>
      </cdr:nvSpPr>
      <cdr:spPr>
        <a:xfrm xmlns:a="http://schemas.openxmlformats.org/drawingml/2006/main" rot="15840381">
          <a:off x="630769" y="3987736"/>
          <a:ext cx="523786" cy="312944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0.10983</cdr:x>
      <cdr:y>0.6336</cdr:y>
    </cdr:from>
    <cdr:to>
      <cdr:x>0.20182</cdr:x>
      <cdr:y>0.70374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5571FE4E-2658-4D4C-9905-5DCF77B93556}"/>
            </a:ext>
          </a:extLst>
        </cdr:cNvPr>
        <cdr:cNvSpPr txBox="1"/>
      </cdr:nvSpPr>
      <cdr:spPr>
        <a:xfrm xmlns:a="http://schemas.openxmlformats.org/drawingml/2006/main">
          <a:off x="803428" y="3798426"/>
          <a:ext cx="672926" cy="420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Gulf War I</a:t>
          </a:r>
        </a:p>
      </cdr:txBody>
    </cdr:sp>
  </cdr:relSizeAnchor>
  <cdr:relSizeAnchor xmlns:cdr="http://schemas.openxmlformats.org/drawingml/2006/chartDrawing">
    <cdr:from>
      <cdr:x>0.29354</cdr:x>
      <cdr:y>0.52487</cdr:y>
    </cdr:from>
    <cdr:to>
      <cdr:x>0.37794</cdr:x>
      <cdr:y>0.61244</cdr:y>
    </cdr:to>
    <cdr:sp macro="" textlink="">
      <cdr:nvSpPr>
        <cdr:cNvPr id="16" name="Arc 15">
          <a:extLst xmlns:a="http://schemas.openxmlformats.org/drawingml/2006/main">
            <a:ext uri="{FF2B5EF4-FFF2-40B4-BE49-F238E27FC236}">
              <a16:creationId xmlns:a16="http://schemas.microsoft.com/office/drawing/2014/main" id="{22651640-F594-4374-9DF0-244747A24F4C}"/>
            </a:ext>
          </a:extLst>
        </cdr:cNvPr>
        <cdr:cNvSpPr/>
      </cdr:nvSpPr>
      <cdr:spPr>
        <a:xfrm xmlns:a="http://schemas.openxmlformats.org/drawingml/2006/main" rot="20683328">
          <a:off x="2147301" y="3274598"/>
          <a:ext cx="617403" cy="546339"/>
        </a:xfrm>
        <a:prstGeom xmlns:a="http://schemas.openxmlformats.org/drawingml/2006/main" prst="arc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0.2296</cdr:x>
      <cdr:y>0.49191</cdr:y>
    </cdr:from>
    <cdr:to>
      <cdr:x>0.36848</cdr:x>
      <cdr:y>0.55921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B2066D07-6ED0-44EA-9F30-4FAA540F8A24}"/>
            </a:ext>
          </a:extLst>
        </cdr:cNvPr>
        <cdr:cNvSpPr txBox="1"/>
      </cdr:nvSpPr>
      <cdr:spPr>
        <a:xfrm xmlns:a="http://schemas.openxmlformats.org/drawingml/2006/main">
          <a:off x="1679558" y="2948989"/>
          <a:ext cx="1015935" cy="403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 recession and 9/11</a:t>
          </a:r>
        </a:p>
      </cdr:txBody>
    </cdr:sp>
  </cdr:relSizeAnchor>
  <cdr:relSizeAnchor xmlns:cdr="http://schemas.openxmlformats.org/drawingml/2006/chartDrawing">
    <cdr:from>
      <cdr:x>0.36503</cdr:x>
      <cdr:y>0.36359</cdr:y>
    </cdr:from>
    <cdr:to>
      <cdr:x>0.41961</cdr:x>
      <cdr:y>0.48028</cdr:y>
    </cdr:to>
    <cdr:sp macro="" textlink="">
      <cdr:nvSpPr>
        <cdr:cNvPr id="18" name="Arc 17">
          <a:extLst xmlns:a="http://schemas.openxmlformats.org/drawingml/2006/main">
            <a:ext uri="{FF2B5EF4-FFF2-40B4-BE49-F238E27FC236}">
              <a16:creationId xmlns:a16="http://schemas.microsoft.com/office/drawing/2014/main" id="{5C59741E-C5A9-4448-A507-74EDD3452E3B}"/>
            </a:ext>
          </a:extLst>
        </cdr:cNvPr>
        <cdr:cNvSpPr/>
      </cdr:nvSpPr>
      <cdr:spPr>
        <a:xfrm xmlns:a="http://schemas.openxmlformats.org/drawingml/2006/main" rot="19834449">
          <a:off x="2670234" y="2268413"/>
          <a:ext cx="399264" cy="728014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0.26276</cdr:x>
      <cdr:y>0.36631</cdr:y>
    </cdr:from>
    <cdr:to>
      <cdr:x>0.40876</cdr:x>
      <cdr:y>0.467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2A70F734-F05B-481C-9D7C-57A7711E7B4E}"/>
            </a:ext>
          </a:extLst>
        </cdr:cNvPr>
        <cdr:cNvSpPr txBox="1"/>
      </cdr:nvSpPr>
      <cdr:spPr>
        <a:xfrm xmlns:a="http://schemas.openxmlformats.org/drawingml/2006/main">
          <a:off x="1922121" y="2285363"/>
          <a:ext cx="1068019" cy="62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Iraq war and outbreak of SARS</a:t>
          </a:r>
        </a:p>
      </cdr:txBody>
    </cdr:sp>
  </cdr:relSizeAnchor>
  <cdr:relSizeAnchor xmlns:cdr="http://schemas.openxmlformats.org/drawingml/2006/chartDrawing">
    <cdr:from>
      <cdr:x>0.52382</cdr:x>
      <cdr:y>0.52107</cdr:y>
    </cdr:from>
    <cdr:to>
      <cdr:x>0.54122</cdr:x>
      <cdr:y>0.67991</cdr:y>
    </cdr:to>
    <cdr:sp macro="" textlink="">
      <cdr:nvSpPr>
        <cdr:cNvPr id="20" name="Arc 19">
          <a:extLst xmlns:a="http://schemas.openxmlformats.org/drawingml/2006/main">
            <a:ext uri="{FF2B5EF4-FFF2-40B4-BE49-F238E27FC236}">
              <a16:creationId xmlns:a16="http://schemas.microsoft.com/office/drawing/2014/main" id="{8B00E56B-26A6-4679-8156-5D4A6EEB75C8}"/>
            </a:ext>
          </a:extLst>
        </cdr:cNvPr>
        <cdr:cNvSpPr/>
      </cdr:nvSpPr>
      <cdr:spPr>
        <a:xfrm xmlns:a="http://schemas.openxmlformats.org/drawingml/2006/main" rot="15666724">
          <a:off x="3416150" y="3560732"/>
          <a:ext cx="958706" cy="127285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0.51273</cdr:x>
      <cdr:y>0.44026</cdr:y>
    </cdr:from>
    <cdr:to>
      <cdr:x>0.6307</cdr:x>
      <cdr:y>0.54269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BF132515-F818-4829-92F5-3916C3EE8AEC}"/>
            </a:ext>
          </a:extLst>
        </cdr:cNvPr>
        <cdr:cNvSpPr txBox="1"/>
      </cdr:nvSpPr>
      <cdr:spPr>
        <a:xfrm xmlns:a="http://schemas.openxmlformats.org/drawingml/2006/main">
          <a:off x="3750735" y="2639346"/>
          <a:ext cx="862974" cy="614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credit crunch</a:t>
          </a:r>
        </a:p>
      </cdr:txBody>
    </cdr:sp>
  </cdr:relSizeAnchor>
  <cdr:relSizeAnchor xmlns:cdr="http://schemas.openxmlformats.org/drawingml/2006/chartDrawing">
    <cdr:from>
      <cdr:x>0.59608</cdr:x>
      <cdr:y>0.20803</cdr:y>
    </cdr:from>
    <cdr:to>
      <cdr:x>0.66143</cdr:x>
      <cdr:y>0.52378</cdr:y>
    </cdr:to>
    <cdr:sp macro="" textlink="">
      <cdr:nvSpPr>
        <cdr:cNvPr id="22" name="Arc 21">
          <a:extLst xmlns:a="http://schemas.openxmlformats.org/drawingml/2006/main">
            <a:ext uri="{FF2B5EF4-FFF2-40B4-BE49-F238E27FC236}">
              <a16:creationId xmlns:a16="http://schemas.microsoft.com/office/drawing/2014/main" id="{AA48B8DB-A0FD-4315-BB6A-F475DEEF195F}"/>
            </a:ext>
          </a:extLst>
        </cdr:cNvPr>
        <cdr:cNvSpPr/>
      </cdr:nvSpPr>
      <cdr:spPr>
        <a:xfrm xmlns:a="http://schemas.openxmlformats.org/drawingml/2006/main" rot="19834449">
          <a:off x="4360426" y="1255574"/>
          <a:ext cx="478048" cy="1905764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0.58939</cdr:x>
      <cdr:y>0.33026</cdr:y>
    </cdr:from>
    <cdr:to>
      <cdr:x>0.64568</cdr:x>
      <cdr:y>0.46416</cdr:y>
    </cdr:to>
    <cdr:sp macro="" textlink="">
      <cdr:nvSpPr>
        <cdr:cNvPr id="23" name="Arc 22">
          <a:extLst xmlns:a="http://schemas.openxmlformats.org/drawingml/2006/main">
            <a:ext uri="{FF2B5EF4-FFF2-40B4-BE49-F238E27FC236}">
              <a16:creationId xmlns:a16="http://schemas.microsoft.com/office/drawing/2014/main" id="{AA48B8DB-A0FD-4315-BB6A-F475DEEF195F}"/>
            </a:ext>
          </a:extLst>
        </cdr:cNvPr>
        <cdr:cNvSpPr/>
      </cdr:nvSpPr>
      <cdr:spPr>
        <a:xfrm xmlns:a="http://schemas.openxmlformats.org/drawingml/2006/main" rot="19834449">
          <a:off x="4311485" y="2060431"/>
          <a:ext cx="411773" cy="835386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0.45599</cdr:x>
      <cdr:y>0.33282</cdr:y>
    </cdr:from>
    <cdr:to>
      <cdr:x>0.6413</cdr:x>
      <cdr:y>0.41269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EA47CD09-69A6-43A7-8301-F1A94F637121}"/>
            </a:ext>
          </a:extLst>
        </cdr:cNvPr>
        <cdr:cNvSpPr txBox="1"/>
      </cdr:nvSpPr>
      <cdr:spPr>
        <a:xfrm xmlns:a="http://schemas.openxmlformats.org/drawingml/2006/main">
          <a:off x="3335642" y="2008804"/>
          <a:ext cx="1355580" cy="482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sovereign debt crisis in Europe</a:t>
          </a:r>
        </a:p>
      </cdr:txBody>
    </cdr:sp>
  </cdr:relSizeAnchor>
  <cdr:relSizeAnchor xmlns:cdr="http://schemas.openxmlformats.org/drawingml/2006/chartDrawing">
    <cdr:from>
      <cdr:x>0.36197</cdr:x>
      <cdr:y>0.1935</cdr:y>
    </cdr:from>
    <cdr:to>
      <cdr:x>0.61241</cdr:x>
      <cdr:y>0.27759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E715217C-1CC8-4439-B7C6-27B49669C098}"/>
            </a:ext>
          </a:extLst>
        </cdr:cNvPr>
        <cdr:cNvSpPr txBox="1"/>
      </cdr:nvSpPr>
      <cdr:spPr>
        <a:xfrm xmlns:a="http://schemas.openxmlformats.org/drawingml/2006/main">
          <a:off x="2647895" y="1207201"/>
          <a:ext cx="1832019" cy="524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 fiscal cliff and sovereign debt crisis in Europe</a:t>
          </a:r>
        </a:p>
      </cdr:txBody>
    </cdr:sp>
  </cdr:relSizeAnchor>
  <cdr:relSizeAnchor xmlns:cdr="http://schemas.openxmlformats.org/drawingml/2006/chartDrawing">
    <cdr:from>
      <cdr:x>0.66971</cdr:x>
      <cdr:y>0.36695</cdr:y>
    </cdr:from>
    <cdr:to>
      <cdr:x>0.74349</cdr:x>
      <cdr:y>0.5987</cdr:y>
    </cdr:to>
    <cdr:sp macro="" textlink="">
      <cdr:nvSpPr>
        <cdr:cNvPr id="26" name="Arc 25">
          <a:extLst xmlns:a="http://schemas.openxmlformats.org/drawingml/2006/main">
            <a:ext uri="{FF2B5EF4-FFF2-40B4-BE49-F238E27FC236}">
              <a16:creationId xmlns:a16="http://schemas.microsoft.com/office/drawing/2014/main" id="{60657517-AA45-4E7E-A835-15C546EDF234}"/>
            </a:ext>
          </a:extLst>
        </cdr:cNvPr>
        <cdr:cNvSpPr/>
      </cdr:nvSpPr>
      <cdr:spPr>
        <a:xfrm xmlns:a="http://schemas.openxmlformats.org/drawingml/2006/main">
          <a:off x="4899061" y="2214791"/>
          <a:ext cx="539715" cy="1398768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0.68273</cdr:x>
      <cdr:y>0.20313</cdr:y>
    </cdr:from>
    <cdr:to>
      <cdr:x>0.75739</cdr:x>
      <cdr:y>0.70316</cdr:y>
    </cdr:to>
    <cdr:sp macro="" textlink="">
      <cdr:nvSpPr>
        <cdr:cNvPr id="27" name="Arc 26">
          <a:extLst xmlns:a="http://schemas.openxmlformats.org/drawingml/2006/main">
            <a:ext uri="{FF2B5EF4-FFF2-40B4-BE49-F238E27FC236}">
              <a16:creationId xmlns:a16="http://schemas.microsoft.com/office/drawing/2014/main" id="{C29BD250-B5A5-4289-A375-6917B2493AB9}"/>
            </a:ext>
          </a:extLst>
        </cdr:cNvPr>
        <cdr:cNvSpPr/>
      </cdr:nvSpPr>
      <cdr:spPr>
        <a:xfrm xmlns:a="http://schemas.openxmlformats.org/drawingml/2006/main">
          <a:off x="4994304" y="1226052"/>
          <a:ext cx="546153" cy="3018018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0.68108</cdr:x>
      <cdr:y>0.32917</cdr:y>
    </cdr:from>
    <cdr:to>
      <cdr:x>0.7553</cdr:x>
      <cdr:y>0.37257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0631C5F6-D7FB-43C5-9E73-AAADD4000C8E}"/>
            </a:ext>
          </a:extLst>
        </cdr:cNvPr>
        <cdr:cNvSpPr txBox="1"/>
      </cdr:nvSpPr>
      <cdr:spPr>
        <a:xfrm xmlns:a="http://schemas.openxmlformats.org/drawingml/2006/main">
          <a:off x="4982270" y="2053671"/>
          <a:ext cx="542934" cy="270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Brexit</a:t>
          </a:r>
        </a:p>
      </cdr:txBody>
    </cdr:sp>
  </cdr:relSizeAnchor>
  <cdr:relSizeAnchor xmlns:cdr="http://schemas.openxmlformats.org/drawingml/2006/chartDrawing">
    <cdr:from>
      <cdr:x>0.60027</cdr:x>
      <cdr:y>0.16833</cdr:y>
    </cdr:from>
    <cdr:to>
      <cdr:x>0.76259</cdr:x>
      <cdr:y>0.23987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5ADB67F0-556B-4118-AC2C-D453925025CA}"/>
            </a:ext>
          </a:extLst>
        </cdr:cNvPr>
        <cdr:cNvSpPr txBox="1"/>
      </cdr:nvSpPr>
      <cdr:spPr>
        <a:xfrm xmlns:a="http://schemas.openxmlformats.org/drawingml/2006/main">
          <a:off x="4391059" y="1050189"/>
          <a:ext cx="1187403" cy="446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 presidential elections</a:t>
          </a:r>
        </a:p>
      </cdr:txBody>
    </cdr:sp>
  </cdr:relSizeAnchor>
  <cdr:relSizeAnchor xmlns:cdr="http://schemas.openxmlformats.org/drawingml/2006/chartDrawing">
    <cdr:from>
      <cdr:x>0.52997</cdr:x>
      <cdr:y>0.78893</cdr:y>
    </cdr:from>
    <cdr:to>
      <cdr:x>0.74219</cdr:x>
      <cdr:y>0.90814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A1C48D3E-DB9F-4B13-98AE-0F013312E83A}"/>
            </a:ext>
          </a:extLst>
        </cdr:cNvPr>
        <cdr:cNvSpPr txBox="1"/>
      </cdr:nvSpPr>
      <cdr:spPr>
        <a:xfrm xmlns:a="http://schemas.openxmlformats.org/drawingml/2006/main">
          <a:off x="3876820" y="4761749"/>
          <a:ext cx="1552432" cy="719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FED tightening and political risk in Greece and Ukraine</a:t>
          </a:r>
        </a:p>
      </cdr:txBody>
    </cdr:sp>
  </cdr:relSizeAnchor>
  <cdr:relSizeAnchor xmlns:cdr="http://schemas.openxmlformats.org/drawingml/2006/chartDrawing">
    <cdr:from>
      <cdr:x>0.73143</cdr:x>
      <cdr:y>0.1135</cdr:y>
    </cdr:from>
    <cdr:to>
      <cdr:x>0.81694</cdr:x>
      <cdr:y>0.53328</cdr:y>
    </cdr:to>
    <cdr:sp macro="" textlink="">
      <cdr:nvSpPr>
        <cdr:cNvPr id="32" name="Arc 31">
          <a:extLst xmlns:a="http://schemas.openxmlformats.org/drawingml/2006/main">
            <a:ext uri="{FF2B5EF4-FFF2-40B4-BE49-F238E27FC236}">
              <a16:creationId xmlns:a16="http://schemas.microsoft.com/office/drawing/2014/main" id="{AC7B19A2-661A-4726-A661-306645667FBA}"/>
            </a:ext>
          </a:extLst>
        </cdr:cNvPr>
        <cdr:cNvSpPr/>
      </cdr:nvSpPr>
      <cdr:spPr>
        <a:xfrm xmlns:a="http://schemas.openxmlformats.org/drawingml/2006/main">
          <a:off x="5350569" y="685039"/>
          <a:ext cx="625523" cy="2533656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0.59462</cdr:x>
      <cdr:y>0.06565</cdr:y>
    </cdr:from>
    <cdr:to>
      <cdr:x>0.78993</cdr:x>
      <cdr:y>0.13506</cdr:y>
    </cdr:to>
    <cdr:sp macro="" textlink="">
      <cdr:nvSpPr>
        <cdr:cNvPr id="34" name="TextBox 1">
          <a:extLst xmlns:a="http://schemas.openxmlformats.org/drawingml/2006/main">
            <a:ext uri="{FF2B5EF4-FFF2-40B4-BE49-F238E27FC236}">
              <a16:creationId xmlns:a16="http://schemas.microsoft.com/office/drawing/2014/main" id="{21EC02CE-2AA0-44E6-A9B4-A311DCDC57FA}"/>
            </a:ext>
          </a:extLst>
        </cdr:cNvPr>
        <cdr:cNvSpPr txBox="1"/>
      </cdr:nvSpPr>
      <cdr:spPr>
        <a:xfrm xmlns:a="http://schemas.openxmlformats.org/drawingml/2006/main">
          <a:off x="4349783" y="409582"/>
          <a:ext cx="1428731" cy="4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US-China trade tensions, and Brexit</a:t>
          </a:r>
        </a:p>
      </cdr:txBody>
    </cdr:sp>
  </cdr:relSizeAnchor>
  <cdr:relSizeAnchor xmlns:cdr="http://schemas.openxmlformats.org/drawingml/2006/chartDrawing">
    <cdr:from>
      <cdr:x>0.75138</cdr:x>
      <cdr:y>0.0414</cdr:y>
    </cdr:from>
    <cdr:to>
      <cdr:x>0.84079</cdr:x>
      <cdr:y>0.13914</cdr:y>
    </cdr:to>
    <cdr:sp macro="" textlink="">
      <cdr:nvSpPr>
        <cdr:cNvPr id="37" name="Arc 36">
          <a:extLst xmlns:a="http://schemas.openxmlformats.org/drawingml/2006/main">
            <a:ext uri="{FF2B5EF4-FFF2-40B4-BE49-F238E27FC236}">
              <a16:creationId xmlns:a16="http://schemas.microsoft.com/office/drawing/2014/main" id="{3772ABA2-AB17-434D-9081-8CF887E648D8}"/>
            </a:ext>
          </a:extLst>
        </cdr:cNvPr>
        <cdr:cNvSpPr/>
      </cdr:nvSpPr>
      <cdr:spPr>
        <a:xfrm xmlns:a="http://schemas.openxmlformats.org/drawingml/2006/main">
          <a:off x="5496507" y="249867"/>
          <a:ext cx="654052" cy="589927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0.68072</cdr:x>
      <cdr:y>0.01739</cdr:y>
    </cdr:from>
    <cdr:to>
      <cdr:x>0.81527</cdr:x>
      <cdr:y>0.06573</cdr:y>
    </cdr:to>
    <cdr:sp macro="" textlink="">
      <cdr:nvSpPr>
        <cdr:cNvPr id="46" name="TextBox 1">
          <a:extLst xmlns:a="http://schemas.openxmlformats.org/drawingml/2006/main">
            <a:ext uri="{FF2B5EF4-FFF2-40B4-BE49-F238E27FC236}">
              <a16:creationId xmlns:a16="http://schemas.microsoft.com/office/drawing/2014/main" id="{AB1392A9-103D-40DA-AC53-B019338750CA}"/>
            </a:ext>
          </a:extLst>
        </cdr:cNvPr>
        <cdr:cNvSpPr txBox="1"/>
      </cdr:nvSpPr>
      <cdr:spPr>
        <a:xfrm xmlns:a="http://schemas.openxmlformats.org/drawingml/2006/main">
          <a:off x="4979633" y="108514"/>
          <a:ext cx="984261" cy="301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Coronavirus </a:t>
          </a:r>
        </a:p>
      </cdr:txBody>
    </cdr:sp>
  </cdr:relSizeAnchor>
  <cdr:relSizeAnchor xmlns:cdr="http://schemas.openxmlformats.org/drawingml/2006/chartDrawing">
    <cdr:from>
      <cdr:x>0.88411</cdr:x>
      <cdr:y>0.43556</cdr:y>
    </cdr:from>
    <cdr:to>
      <cdr:x>0.89289</cdr:x>
      <cdr:y>0.54586</cdr:y>
    </cdr:to>
    <cdr:sp macro="" textlink="">
      <cdr:nvSpPr>
        <cdr:cNvPr id="33" name="Arc 32">
          <a:extLst xmlns:a="http://schemas.openxmlformats.org/drawingml/2006/main">
            <a:ext uri="{FF2B5EF4-FFF2-40B4-BE49-F238E27FC236}">
              <a16:creationId xmlns:a16="http://schemas.microsoft.com/office/drawing/2014/main" id="{7658EF62-9B7F-4E90-8202-87480E126C81}"/>
            </a:ext>
          </a:extLst>
        </cdr:cNvPr>
        <cdr:cNvSpPr/>
      </cdr:nvSpPr>
      <cdr:spPr>
        <a:xfrm xmlns:a="http://schemas.openxmlformats.org/drawingml/2006/main">
          <a:off x="6467468" y="2628889"/>
          <a:ext cx="64227" cy="665735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0.84271</cdr:x>
      <cdr:y>0.37295</cdr:y>
    </cdr:from>
    <cdr:to>
      <cdr:x>0.9388</cdr:x>
      <cdr:y>0.44516</cdr:y>
    </cdr:to>
    <cdr:sp macro="" textlink="">
      <cdr:nvSpPr>
        <cdr:cNvPr id="35" name="TextBox 1">
          <a:extLst xmlns:a="http://schemas.openxmlformats.org/drawingml/2006/main">
            <a:ext uri="{FF2B5EF4-FFF2-40B4-BE49-F238E27FC236}">
              <a16:creationId xmlns:a16="http://schemas.microsoft.com/office/drawing/2014/main" id="{A89ADBDC-1696-41F9-A69B-281ABDA20195}"/>
            </a:ext>
          </a:extLst>
        </cdr:cNvPr>
        <cdr:cNvSpPr txBox="1"/>
      </cdr:nvSpPr>
      <cdr:spPr>
        <a:xfrm xmlns:a="http://schemas.openxmlformats.org/drawingml/2006/main">
          <a:off x="6164564" y="2250985"/>
          <a:ext cx="702917" cy="43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War in Ukraine</a:t>
          </a:r>
        </a:p>
      </cdr:txBody>
    </cdr:sp>
  </cdr:relSizeAnchor>
  <cdr:relSizeAnchor xmlns:cdr="http://schemas.openxmlformats.org/drawingml/2006/chartDrawing">
    <cdr:from>
      <cdr:x>0.76866</cdr:x>
      <cdr:y>0.79327</cdr:y>
    </cdr:from>
    <cdr:to>
      <cdr:x>1</cdr:x>
      <cdr:y>0.93635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74DEFA2-AE88-DDAC-3563-1394A443E75A}"/>
            </a:ext>
          </a:extLst>
        </cdr:cNvPr>
        <cdr:cNvSpPr txBox="1"/>
      </cdr:nvSpPr>
      <cdr:spPr>
        <a:xfrm xmlns:a="http://schemas.openxmlformats.org/drawingml/2006/main">
          <a:off x="5622925" y="4787900"/>
          <a:ext cx="1692275" cy="86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geopolitical </a:t>
          </a:r>
          <a:r>
            <a:rPr lang="en-US" sz="11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tentions</a:t>
          </a:r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and collapse</a:t>
          </a:r>
          <a:r>
            <a:rPr lang="en-US" sz="1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Silicon Valley Bank, Signature Bank, and Credit Suisse</a:t>
          </a:r>
          <a:endParaRPr lang="en-US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0.60851</cdr:x>
      <cdr:y>0.49437</cdr:y>
    </cdr:from>
    <cdr:to>
      <cdr:x>0.70747</cdr:x>
      <cdr:y>0.78474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1018F249-9EA3-4CF5-D413-02F60E2448F1}"/>
            </a:ext>
          </a:extLst>
        </cdr:cNvPr>
        <cdr:cNvCxnSpPr/>
      </cdr:nvCxnSpPr>
      <cdr:spPr>
        <a:xfrm xmlns:a="http://schemas.openxmlformats.org/drawingml/2006/main" flipV="1">
          <a:off x="4451368" y="2983869"/>
          <a:ext cx="723912" cy="175257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0.91841</cdr:x>
      <cdr:y>0.48396</cdr:y>
    </cdr:from>
    <cdr:to>
      <cdr:x>0.92014</cdr:x>
      <cdr:y>0.79959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E99C80CE-4A93-36D7-65BE-8435CB7D4186}"/>
            </a:ext>
          </a:extLst>
        </cdr:cNvPr>
        <cdr:cNvCxnSpPr/>
      </cdr:nvCxnSpPr>
      <cdr:spPr>
        <a:xfrm xmlns:a="http://schemas.openxmlformats.org/drawingml/2006/main">
          <a:off x="6718351" y="2921000"/>
          <a:ext cx="12655" cy="1905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0.94357</cdr:x>
      <cdr:y>0.31878</cdr:y>
    </cdr:from>
    <cdr:to>
      <cdr:x>0.9453</cdr:x>
      <cdr:y>0.63441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5224AE8F-09E8-C602-C40E-9AC5B535695C}"/>
            </a:ext>
          </a:extLst>
        </cdr:cNvPr>
        <cdr:cNvCxnSpPr/>
      </cdr:nvCxnSpPr>
      <cdr:spPr>
        <a:xfrm xmlns:a="http://schemas.openxmlformats.org/drawingml/2006/main">
          <a:off x="6902428" y="1924078"/>
          <a:ext cx="12655" cy="1905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0.87543</cdr:x>
      <cdr:y>0.22199</cdr:y>
    </cdr:from>
    <cdr:to>
      <cdr:x>1</cdr:x>
      <cdr:y>0.33944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F474F25-878C-895A-1471-8BA944F481B9}"/>
            </a:ext>
          </a:extLst>
        </cdr:cNvPr>
        <cdr:cNvSpPr txBox="1"/>
      </cdr:nvSpPr>
      <cdr:spPr>
        <a:xfrm xmlns:a="http://schemas.openxmlformats.org/drawingml/2006/main">
          <a:off x="6403974" y="1339876"/>
          <a:ext cx="911225" cy="708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 election and geopolitical</a:t>
          </a:r>
          <a:r>
            <a:rPr lang="en-US" sz="1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risks</a:t>
          </a:r>
          <a:endParaRPr lang="en-US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22A00-7DE4-4DFE-A06E-EAF7CDFBD898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B536E-E6FD-4DBA-A552-3D915BE22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28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B536E-E6FD-4DBA-A552-3D915BE221E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11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C8F834E-D639-457F-A7C2-ADDEB2AA1AB1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28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20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77915-A616-4178-BFE5-709B47F34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5381"/>
            <a:ext cx="9144000" cy="22445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20602F-14CA-4314-99BE-5ED2CC4A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465555-368D-4C99-99A0-AE55BAA1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2B9232-F63C-4513-AFEC-A7899439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609798-E72B-4D7C-AC37-9F965220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8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A139A-6C8E-4331-A55F-92B30E03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5AECD9-8112-4847-BC27-AD780258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5C01D-E4CC-4C07-8A2C-34DDBCAE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A6B36C-9DD6-44B3-A937-D7ECF38C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283482-8B56-4D00-A03D-DCAE0F34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00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9F366D6-C2CA-4EC3-8F37-3ED17BE9F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65381"/>
            <a:ext cx="2628900" cy="491158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D97B63-E489-42BA-A3B5-3F92A2EEF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65381"/>
            <a:ext cx="7734300" cy="491158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48F85-6B3F-488F-AB8F-DF55A12B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736E2-C59A-41A3-8522-F4E4D386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89EA9C-BA69-416F-935F-F4CB2D5A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20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537B3F-A3BD-21F1-B2CB-E7283DD4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1EC4ED-FE46-65E9-7C95-D3C3E1AB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FE144E-B314-5B0E-BFA6-05882C9D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D79F3F-2FB2-C309-67E9-682218FF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94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77915-A616-4178-BFE5-709B47F34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5381"/>
            <a:ext cx="9144000" cy="22445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20602F-14CA-4314-99BE-5ED2CC4A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465555-368D-4C99-99A0-AE55BAA1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2B9232-F63C-4513-AFEC-A7899439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609798-E72B-4D7C-AC37-9F965220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57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9306F-BE88-4776-ABB9-588EEFB0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8BB6CD-BF84-42EA-918E-CEFAC2663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AA9159-2A36-4A4B-8108-7EFB0816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2D3519-7032-4757-A0C2-02AE178A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06D226-7F65-40FE-88AE-33903080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89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DACAE-B4B8-424F-BBC9-813CBBC1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2DAD54-B3BC-4AC4-A813-7981A455D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72A8DF-5B4B-47EC-A4F4-132E0C14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CAD396-EBD8-4E33-840B-803817CE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F2BEE-AAF4-4523-B80A-33CE4F97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35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84A69-F7D7-42CE-A1B2-315A0DEB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EF46A4-AA6C-4242-B836-EF64472D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18910D-0530-424A-B53D-15DFCA33A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5EF83A-FAE5-4E80-B12A-74A504A9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EEA20E-3622-4A4A-BBDE-B4499ED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8AA418-5F66-4899-A875-00C064ED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62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3365F-746A-4940-ADA4-608ACBF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9199"/>
            <a:ext cx="10515600" cy="663143"/>
          </a:xfrm>
        </p:spPr>
        <p:txBody>
          <a:bodyPr/>
          <a:lstStyle>
            <a:lvl1pPr>
              <a:defRPr b="1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136240-4D9A-45F4-9813-134307BD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547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605072-0BC1-4585-B335-577457B42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2509"/>
            <a:ext cx="5157787" cy="387927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90A065-562A-4295-86BB-F6B060C91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547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6D2E0F-9EE6-4B6C-A913-36CDF460D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2509"/>
            <a:ext cx="5183188" cy="38792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961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AC878-3247-4CE7-AD9A-D8E3D55E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AF7FE8-B9FB-4F0F-BDC8-7EBDBA3A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13B361-314C-4CDC-A8A9-DD52F630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E11A75-D72B-47B2-9B7B-83277483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64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67BF5E-4561-4AB2-ADE5-61343439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733B8D-9593-483F-BF73-ADC5E7AD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B00E-C5D5-45EF-B74D-FC7EB9A3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57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9306F-BE88-4776-ABB9-588EEFB0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8BB6CD-BF84-42EA-918E-CEFAC2663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AA9159-2A36-4A4B-8108-7EFB0816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2D3519-7032-4757-A0C2-02AE178A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06D226-7F65-40FE-88AE-33903080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37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3C9B3-11E7-426A-91B1-D057858B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5382"/>
            <a:ext cx="3932237" cy="7920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D8289-B67E-4C7B-BF87-84E78894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65382"/>
            <a:ext cx="6172200" cy="5403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F50822-E812-458C-9B3A-6F6AB9004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11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18584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5D3CA-94C7-40A1-AFAB-B946B572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6908"/>
            <a:ext cx="3932237" cy="8104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88E1F8-F085-47E7-95B8-A068C1FDF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6908"/>
            <a:ext cx="6172200" cy="46141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0DF84C-A9D1-4C9B-AC7A-AE5B586BD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763D66-04A7-4EAD-BD6A-FD3E4CBB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2B50F2-A99A-4266-AE3C-EB231A81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FC7FCD-028F-4C81-A0CA-947B1064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46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A139A-6C8E-4331-A55F-92B30E03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5AECD9-8112-4847-BC27-AD780258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5C01D-E4CC-4C07-8A2C-34DDBCAE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A6B36C-9DD6-44B3-A937-D7ECF38C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283482-8B56-4D00-A03D-DCAE0F34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51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9F366D6-C2CA-4EC3-8F37-3ED17BE9F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65381"/>
            <a:ext cx="2628900" cy="491158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D97B63-E489-42BA-A3B5-3F92A2EEF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65381"/>
            <a:ext cx="7734300" cy="491158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48F85-6B3F-488F-AB8F-DF55A12B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736E2-C59A-41A3-8522-F4E4D386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89EA9C-BA69-416F-935F-F4CB2D5A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67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19/06/17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75B8-A6C6-43F0-8284-ADA29CBB20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908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537B3F-A3BD-21F1-B2CB-E7283DD4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1EC4ED-FE46-65E9-7C95-D3C3E1AB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FE144E-B314-5B0E-BFA6-05882C9D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D79F3F-2FB2-C309-67E9-682218FF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1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DACAE-B4B8-424F-BBC9-813CBBC1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2DAD54-B3BC-4AC4-A813-7981A455D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72A8DF-5B4B-47EC-A4F4-132E0C14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CAD396-EBD8-4E33-840B-803817CE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F2BEE-AAF4-4523-B80A-33CE4F97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62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84A69-F7D7-42CE-A1B2-315A0DEB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EF46A4-AA6C-4242-B836-EF64472D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18910D-0530-424A-B53D-15DFCA33A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5EF83A-FAE5-4E80-B12A-74A504A9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EEA20E-3622-4A4A-BBDE-B4499ED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8AA418-5F66-4899-A875-00C064ED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3365F-746A-4940-ADA4-608ACBF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9199"/>
            <a:ext cx="10515600" cy="663143"/>
          </a:xfrm>
        </p:spPr>
        <p:txBody>
          <a:bodyPr/>
          <a:lstStyle>
            <a:lvl1pPr>
              <a:defRPr b="1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136240-4D9A-45F4-9813-134307BD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547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605072-0BC1-4585-B335-577457B42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2509"/>
            <a:ext cx="5157787" cy="387927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90A065-562A-4295-86BB-F6B060C91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547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6D2E0F-9EE6-4B6C-A913-36CDF460D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2509"/>
            <a:ext cx="5183188" cy="38792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2371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AC878-3247-4CE7-AD9A-D8E3D55E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AF7FE8-B9FB-4F0F-BDC8-7EBDBA3A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13B361-314C-4CDC-A8A9-DD52F630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E11A75-D72B-47B2-9B7B-83277483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8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67BF5E-4561-4AB2-ADE5-61343439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733B8D-9593-483F-BF73-ADC5E7AD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B00E-C5D5-45EF-B74D-FC7EB9A3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85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3C9B3-11E7-426A-91B1-D057858B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5382"/>
            <a:ext cx="3932237" cy="7920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D8289-B67E-4C7B-BF87-84E78894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65382"/>
            <a:ext cx="6172200" cy="5403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F50822-E812-458C-9B3A-6F6AB9004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11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0064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5D3CA-94C7-40A1-AFAB-B946B572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6908"/>
            <a:ext cx="3932237" cy="8104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88E1F8-F085-47E7-95B8-A068C1FDF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6908"/>
            <a:ext cx="6172200" cy="46141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0DF84C-A9D1-4C9B-AC7A-AE5B586BD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763D66-04A7-4EAD-BD6A-FD3E4CBB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2B50F2-A99A-4266-AE3C-EB231A81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FC7FCD-028F-4C81-A0CA-947B1064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11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FD5D3C-1E44-43B0-909D-38E24F04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745"/>
            <a:ext cx="10515600" cy="87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D2D63C-1EBF-4350-A487-23ECC939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6035"/>
            <a:ext cx="10515600" cy="383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F5CCF8-7933-418E-8607-7DCCE298D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67399E-54F7-485C-913E-1C825FD5A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84513-52AC-4D94-BCDE-3E0A81E9C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16">
            <a:extLst>
              <a:ext uri="{FF2B5EF4-FFF2-40B4-BE49-F238E27FC236}">
                <a16:creationId xmlns:a16="http://schemas.microsoft.com/office/drawing/2014/main" id="{31D25EDA-5C93-4D71-A9C1-015AC5F9B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9">
            <a:extLst>
              <a:ext uri="{FF2B5EF4-FFF2-40B4-BE49-F238E27FC236}">
                <a16:creationId xmlns:a16="http://schemas.microsoft.com/office/drawing/2014/main" id="{D44A28AC-60C4-4498-84BD-E6AACD20E69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0025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1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94D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94D8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94D8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94D8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4D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4D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FD5D3C-1E44-43B0-909D-38E24F04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745"/>
            <a:ext cx="10515600" cy="87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D2D63C-1EBF-4350-A487-23ECC939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6035"/>
            <a:ext cx="10515600" cy="383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F5CCF8-7933-418E-8607-7DCCE298D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3FC5-441C-4351-A012-18D6B4F32E03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67399E-54F7-485C-913E-1C825FD5A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84513-52AC-4D94-BCDE-3E0A81E9C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939D-4E13-4A62-8410-685DE659711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19">
            <a:extLst>
              <a:ext uri="{FF2B5EF4-FFF2-40B4-BE49-F238E27FC236}">
                <a16:creationId xmlns:a16="http://schemas.microsoft.com/office/drawing/2014/main" id="{D44A28AC-60C4-4498-84BD-E6AACD20E69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0025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94D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94D8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94D8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94D8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4D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4D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ED215AB-CA8C-7592-456C-07E364DB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2027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8CF1D2-679C-605F-2046-B258A4E5B0E6}"/>
              </a:ext>
            </a:extLst>
          </p:cNvPr>
          <p:cNvSpPr txBox="1"/>
          <p:nvPr/>
        </p:nvSpPr>
        <p:spPr>
          <a:xfrm>
            <a:off x="5844791" y="3881172"/>
            <a:ext cx="6094324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200" b="0" i="0" u="none" strike="noStrike" baseline="0" dirty="0">
                <a:solidFill>
                  <a:srgbClr val="004576"/>
                </a:solidFill>
                <a:latin typeface="Barlow" panose="00000500000000000000" pitchFamily="2" charset="0"/>
              </a:rPr>
              <a:t> </a:t>
            </a:r>
            <a:r>
              <a:rPr lang="it-IT" sz="3200" b="1" i="0" u="none" strike="noStrike" baseline="0" dirty="0">
                <a:solidFill>
                  <a:srgbClr val="004576"/>
                </a:solidFill>
                <a:latin typeface="Barlow" panose="00000500000000000000" pitchFamily="2" charset="0"/>
              </a:rPr>
              <a:t>Le imprese alla prova dell’interdipendenza selettiva</a:t>
            </a:r>
          </a:p>
          <a:p>
            <a:endParaRPr lang="it-IT" sz="3200" dirty="0">
              <a:solidFill>
                <a:srgbClr val="004576"/>
              </a:solidFill>
              <a:latin typeface="Barlow" panose="00000500000000000000" pitchFamily="2" charset="0"/>
            </a:endParaRPr>
          </a:p>
          <a:p>
            <a:r>
              <a:rPr lang="it-IT" sz="3200" dirty="0">
                <a:solidFill>
                  <a:srgbClr val="004576"/>
                </a:solidFill>
                <a:latin typeface="Barlow" panose="00000500000000000000" pitchFamily="2" charset="0"/>
              </a:rPr>
              <a:t>Gianluca Toschi</a:t>
            </a:r>
          </a:p>
          <a:p>
            <a:r>
              <a:rPr lang="it-IT" sz="2400" dirty="0">
                <a:solidFill>
                  <a:srgbClr val="004576"/>
                </a:solidFill>
                <a:latin typeface="Barlow" panose="00000500000000000000" pitchFamily="2" charset="0"/>
              </a:rPr>
              <a:t>Fondazione Nord Est</a:t>
            </a:r>
            <a:endParaRPr lang="it-IT" sz="2400" dirty="0">
              <a:solidFill>
                <a:srgbClr val="0045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3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FAAD9-430E-7936-9E2E-0DF55D7B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2" y="1357746"/>
            <a:ext cx="10991848" cy="634340"/>
          </a:xfrm>
        </p:spPr>
        <p:txBody>
          <a:bodyPr>
            <a:normAutofit/>
          </a:bodyPr>
          <a:lstStyle/>
          <a:p>
            <a:r>
              <a:rPr lang="it-IT" dirty="0"/>
              <a:t>Paesi target per l’export 2025</a:t>
            </a:r>
          </a:p>
        </p:txBody>
      </p:sp>
      <p:pic>
        <p:nvPicPr>
          <p:cNvPr id="6" name="Segnaposto contenuto 5" descr="Immagine che contiene schermata, Software multimediale, software, Software per la grafica&#10;&#10;Il contenuto generato dall'IA potrebbe non essere corretto.">
            <a:extLst>
              <a:ext uri="{FF2B5EF4-FFF2-40B4-BE49-F238E27FC236}">
                <a16:creationId xmlns:a16="http://schemas.microsoft.com/office/drawing/2014/main" id="{6B7FE4BF-B58B-30AA-253F-075A19A377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" y="2793646"/>
            <a:ext cx="5657848" cy="2637287"/>
          </a:xfrm>
        </p:spPr>
      </p:pic>
      <p:pic>
        <p:nvPicPr>
          <p:cNvPr id="8" name="Segnaposto contenuto 7" descr="Immagine che contiene testo, schermata, Carattere, software&#10;&#10;Il contenuto generato dall'IA potrebbe non essere corretto.">
            <a:extLst>
              <a:ext uri="{FF2B5EF4-FFF2-40B4-BE49-F238E27FC236}">
                <a16:creationId xmlns:a16="http://schemas.microsoft.com/office/drawing/2014/main" id="{DDC67E94-B681-00A1-0C50-0CD9C9D96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793646"/>
            <a:ext cx="5657851" cy="2637288"/>
          </a:xfrm>
        </p:spPr>
      </p:pic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183A1E81-FE29-4E1F-D92F-95C18E4F38C2}"/>
              </a:ext>
            </a:extLst>
          </p:cNvPr>
          <p:cNvSpPr txBox="1">
            <a:spLocks/>
          </p:cNvSpPr>
          <p:nvPr/>
        </p:nvSpPr>
        <p:spPr>
          <a:xfrm>
            <a:off x="361952" y="2155040"/>
            <a:ext cx="5635623" cy="634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Prima scelta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C40DC6A5-A5C2-78CB-17E6-C273325FFE4E}"/>
              </a:ext>
            </a:extLst>
          </p:cNvPr>
          <p:cNvSpPr txBox="1">
            <a:spLocks/>
          </p:cNvSpPr>
          <p:nvPr/>
        </p:nvSpPr>
        <p:spPr>
          <a:xfrm>
            <a:off x="6194427" y="2151987"/>
            <a:ext cx="5157787" cy="634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4D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Seconda scelta</a:t>
            </a:r>
          </a:p>
        </p:txBody>
      </p:sp>
    </p:spTree>
    <p:extLst>
      <p:ext uri="{BB962C8B-B14F-4D97-AF65-F5344CB8AC3E}">
        <p14:creationId xmlns:p14="http://schemas.microsoft.com/office/powerpoint/2010/main" val="150909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C747E4-7FBE-AA34-055C-044C10E9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745"/>
            <a:ext cx="10515600" cy="87745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94D80"/>
                </a:solidFill>
              </a:rPr>
              <a:t>Quali elementi minacciano maggiormente le vostre strategie di internazionalizzazione oggi? E in futuro? (Val. %)</a:t>
            </a:r>
            <a:endParaRPr lang="en-US" dirty="0">
              <a:solidFill>
                <a:srgbClr val="094D80"/>
              </a:solidFill>
            </a:endParaRPr>
          </a:p>
        </p:txBody>
      </p:sp>
      <p:pic>
        <p:nvPicPr>
          <p:cNvPr id="5" name="Segnaposto contenuto 4" descr="Immagine che contiene schermata, testo, quadrato&#10;&#10;Il contenuto generato dall'IA potrebbe non essere corretto.">
            <a:extLst>
              <a:ext uri="{FF2B5EF4-FFF2-40B4-BE49-F238E27FC236}">
                <a16:creationId xmlns:a16="http://schemas.microsoft.com/office/drawing/2014/main" id="{7E7DA8B1-3C59-86F2-C21B-04153FD23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4"/>
          <a:stretch/>
        </p:blipFill>
        <p:spPr>
          <a:xfrm>
            <a:off x="838200" y="2346035"/>
            <a:ext cx="10515600" cy="3830927"/>
          </a:xfr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3E62FE-0C96-A965-CF75-00ECF6F8872F}"/>
              </a:ext>
            </a:extLst>
          </p:cNvPr>
          <p:cNvSpPr txBox="1"/>
          <p:nvPr/>
        </p:nvSpPr>
        <p:spPr>
          <a:xfrm>
            <a:off x="973592" y="5996114"/>
            <a:ext cx="6094638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differenza tra disaccordo e consenso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19FAEA5-3559-075F-7725-44F8DB6E09B5}"/>
              </a:ext>
            </a:extLst>
          </p:cNvPr>
          <p:cNvSpPr/>
          <p:nvPr/>
        </p:nvSpPr>
        <p:spPr>
          <a:xfrm>
            <a:off x="6543040" y="4521200"/>
            <a:ext cx="1493520" cy="2336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11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B4770-68D7-B119-94BE-4CA60B85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3E1D8-2B3E-6FB0-67D5-000BF8BE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94D80"/>
                </a:solidFill>
              </a:rPr>
              <a:t>La crisi della Germania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6650DF-B475-CC64-616F-217A3924E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::2::</a:t>
            </a:r>
          </a:p>
        </p:txBody>
      </p:sp>
    </p:spTree>
    <p:extLst>
      <p:ext uri="{BB962C8B-B14F-4D97-AF65-F5344CB8AC3E}">
        <p14:creationId xmlns:p14="http://schemas.microsoft.com/office/powerpoint/2010/main" val="349563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E71A23-D948-54B9-85E2-9E79D95A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sua impresa esporta in Germania? Sì (Val. %)</a:t>
            </a:r>
          </a:p>
        </p:txBody>
      </p:sp>
      <p:pic>
        <p:nvPicPr>
          <p:cNvPr id="4" name="Segnaposto contenuto 7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AF1A0A00-0C30-35D9-0757-5FBECEC3F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1414"/>
            <a:ext cx="10515600" cy="3680460"/>
          </a:xfr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6C6CA6A7-12F8-F96B-BF9E-3E240DB4B9A8}"/>
              </a:ext>
            </a:extLst>
          </p:cNvPr>
          <p:cNvSpPr/>
          <p:nvPr/>
        </p:nvSpPr>
        <p:spPr>
          <a:xfrm rot="16200000">
            <a:off x="1873761" y="2638578"/>
            <a:ext cx="513606" cy="2732524"/>
          </a:xfrm>
          <a:prstGeom prst="ellipse">
            <a:avLst/>
          </a:prstGeom>
          <a:noFill/>
          <a:ln w="38100">
            <a:solidFill>
              <a:srgbClr val="F6BD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1C0E685-9BD6-7071-C95D-52927903A0D7}"/>
              </a:ext>
            </a:extLst>
          </p:cNvPr>
          <p:cNvSpPr/>
          <p:nvPr/>
        </p:nvSpPr>
        <p:spPr>
          <a:xfrm rot="16200000">
            <a:off x="1873761" y="3869958"/>
            <a:ext cx="513606" cy="2732524"/>
          </a:xfrm>
          <a:prstGeom prst="ellipse">
            <a:avLst/>
          </a:prstGeom>
          <a:noFill/>
          <a:ln w="38100">
            <a:solidFill>
              <a:srgbClr val="F6BD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8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AF934-9FE8-6D2C-7DA6-FDA3A591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44" y="1357745"/>
            <a:ext cx="11515411" cy="877455"/>
          </a:xfrm>
        </p:spPr>
        <p:txBody>
          <a:bodyPr>
            <a:normAutofit/>
          </a:bodyPr>
          <a:lstStyle/>
          <a:p>
            <a:r>
              <a:rPr lang="it-IT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Andamento delle esportazioni verso la Germania nei primi nove mesi del 2024 </a:t>
            </a:r>
            <a:endParaRPr lang="it-IT" sz="2800" dirty="0"/>
          </a:p>
        </p:txBody>
      </p:sp>
      <p:pic>
        <p:nvPicPr>
          <p:cNvPr id="5" name="Segnaposto contenuto 4" descr="Immagine che contiene schermata, testo, software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57E762C3-5A92-9741-0333-4D8378FE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80" y="2306132"/>
            <a:ext cx="9077640" cy="4948778"/>
          </a:xfrm>
        </p:spPr>
      </p:pic>
    </p:spTree>
    <p:extLst>
      <p:ext uri="{BB962C8B-B14F-4D97-AF65-F5344CB8AC3E}">
        <p14:creationId xmlns:p14="http://schemas.microsoft.com/office/powerpoint/2010/main" val="150688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7D020-5184-FEF0-95AF-B8BF8FE5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Aspettative sulla crisi tedesca (val. %)</a:t>
            </a:r>
          </a:p>
        </p:txBody>
      </p:sp>
      <p:pic>
        <p:nvPicPr>
          <p:cNvPr id="9" name="Segnaposto contenuto 8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4DC0A4FD-9ECF-A749-2739-09279979A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39" y="2346324"/>
            <a:ext cx="8324865" cy="4833793"/>
          </a:xfrm>
        </p:spPr>
      </p:pic>
    </p:spTree>
    <p:extLst>
      <p:ext uri="{BB962C8B-B14F-4D97-AF65-F5344CB8AC3E}">
        <p14:creationId xmlns:p14="http://schemas.microsoft.com/office/powerpoint/2010/main" val="184185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9089F-52A5-4048-E7B5-10C1A83E6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F275F-437A-30E4-3235-F281F083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94D80"/>
                </a:solidFill>
              </a:rPr>
              <a:t>Le reti di fornitura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2FE4DA-1D8C-7481-20A1-D7F262CEF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::3::</a:t>
            </a:r>
          </a:p>
        </p:txBody>
      </p:sp>
    </p:spTree>
    <p:extLst>
      <p:ext uri="{BB962C8B-B14F-4D97-AF65-F5344CB8AC3E}">
        <p14:creationId xmlns:p14="http://schemas.microsoft.com/office/powerpoint/2010/main" val="184623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3E6E5-7B32-7706-8929-717A1289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1219199"/>
            <a:ext cx="11478894" cy="823912"/>
          </a:xfrm>
        </p:spPr>
        <p:txBody>
          <a:bodyPr>
            <a:normAutofit fontScale="90000"/>
          </a:bodyPr>
          <a:lstStyle/>
          <a:p>
            <a:r>
              <a:rPr lang="it-IT" dirty="0"/>
              <a:t>Pensi ai fornitori strategici della sua impresa. Negli ultimi due anni ne avete cambiato almeno uno? (Val. %)</a:t>
            </a:r>
          </a:p>
        </p:txBody>
      </p:sp>
      <p:pic>
        <p:nvPicPr>
          <p:cNvPr id="8" name="Segnaposto contenuto 7" descr="Immagine che contiene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B0CE4567-9C88-A288-CC4B-FC4B1BA704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9" y="2910480"/>
            <a:ext cx="7340802" cy="2687680"/>
          </a:xfrm>
        </p:spPr>
      </p:pic>
      <p:pic>
        <p:nvPicPr>
          <p:cNvPr id="10" name="Segnaposto contenuto 9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BB4F37A4-1B39-C2BD-D2CB-02F5EC2D86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0" y="2829199"/>
            <a:ext cx="4364355" cy="2738280"/>
          </a:xfrm>
        </p:spPr>
      </p:pic>
    </p:spTree>
    <p:extLst>
      <p:ext uri="{BB962C8B-B14F-4D97-AF65-F5344CB8AC3E}">
        <p14:creationId xmlns:p14="http://schemas.microsoft.com/office/powerpoint/2010/main" val="229081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0EC17-E562-4654-DA30-91504C89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Dove? (i nuovi fornitori, val. %)</a:t>
            </a:r>
          </a:p>
        </p:txBody>
      </p:sp>
      <p:pic>
        <p:nvPicPr>
          <p:cNvPr id="5" name="Segnaposto contenuto 4" descr="Immagine che contiene schermata, testo, quadrato&#10;&#10;Il contenuto generato dall'IA potrebbe non essere corretto.">
            <a:extLst>
              <a:ext uri="{FF2B5EF4-FFF2-40B4-BE49-F238E27FC236}">
                <a16:creationId xmlns:a16="http://schemas.microsoft.com/office/drawing/2014/main" id="{FCEE04BC-88FC-06C0-4E87-1624E9235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09" y="2346325"/>
            <a:ext cx="9499982" cy="3830638"/>
          </a:xfrm>
        </p:spPr>
      </p:pic>
    </p:spTree>
    <p:extLst>
      <p:ext uri="{BB962C8B-B14F-4D97-AF65-F5344CB8AC3E}">
        <p14:creationId xmlns:p14="http://schemas.microsoft.com/office/powerpoint/2010/main" val="517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FBC935C-CAF7-E692-A4CE-B26664FE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opinioni sul </a:t>
            </a:r>
            <a:r>
              <a:rPr lang="it-IT" dirty="0" err="1"/>
              <a:t>friendshoring</a:t>
            </a:r>
            <a:r>
              <a:rPr lang="it-IT" dirty="0"/>
              <a:t> – saldi di opinione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3AB315-5429-0517-AEAD-E77C868F3BAE}"/>
              </a:ext>
            </a:extLst>
          </p:cNvPr>
          <p:cNvSpPr txBox="1"/>
          <p:nvPr/>
        </p:nvSpPr>
        <p:spPr>
          <a:xfrm>
            <a:off x="916442" y="5767755"/>
            <a:ext cx="6094638" cy="25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differenza tra disaccordo e consenso</a:t>
            </a:r>
          </a:p>
        </p:txBody>
      </p:sp>
      <p:pic>
        <p:nvPicPr>
          <p:cNvPr id="7" name="Immagine 6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20C8C02C-354A-8A0F-5A64-7700592E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5345"/>
            <a:ext cx="10534960" cy="34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1C756A-A4D4-CACC-1BC1-312B18E2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00445"/>
            <a:ext cx="8981090" cy="877455"/>
          </a:xfrm>
        </p:spPr>
        <p:txBody>
          <a:bodyPr/>
          <a:lstStyle/>
          <a:p>
            <a:r>
              <a:rPr lang="it-IT" dirty="0"/>
              <a:t>L’incertezza torna a salire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9FC44A-2F14-407B-952C-9FF275701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905463"/>
              </p:ext>
            </p:extLst>
          </p:nvPr>
        </p:nvGraphicFramePr>
        <p:xfrm>
          <a:off x="0" y="1267690"/>
          <a:ext cx="12192000" cy="559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4F3828-D40F-4D3A-7965-F8A8A8030473}"/>
              </a:ext>
            </a:extLst>
          </p:cNvPr>
          <p:cNvSpPr txBox="1"/>
          <p:nvPr/>
        </p:nvSpPr>
        <p:spPr>
          <a:xfrm>
            <a:off x="7538720" y="428927"/>
            <a:ext cx="46532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94D80"/>
                </a:solidFill>
              </a:rPr>
              <a:t>Ahir, H, N Bloom, and D </a:t>
            </a:r>
            <a:r>
              <a:rPr lang="en-US" sz="900" dirty="0" err="1">
                <a:solidFill>
                  <a:srgbClr val="094D80"/>
                </a:solidFill>
              </a:rPr>
              <a:t>Furceri</a:t>
            </a:r>
            <a:r>
              <a:rPr lang="en-US" sz="900" dirty="0">
                <a:solidFill>
                  <a:srgbClr val="094D80"/>
                </a:solidFill>
              </a:rPr>
              <a:t> (2022), “World Uncertainty Index”, NBER Working Paper.</a:t>
            </a:r>
            <a:endParaRPr lang="it-IT" sz="900" dirty="0">
              <a:solidFill>
                <a:srgbClr val="094D80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561E60A-8E7E-DB63-9924-EC0B3AFB904D}"/>
              </a:ext>
            </a:extLst>
          </p:cNvPr>
          <p:cNvCxnSpPr/>
          <p:nvPr/>
        </p:nvCxnSpPr>
        <p:spPr>
          <a:xfrm flipV="1">
            <a:off x="11684000" y="3891280"/>
            <a:ext cx="192690" cy="985520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2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CACC6-EE22-6D3A-F195-C66BF01B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Digitalizzazione, sostenibilità ambientale e internazionalizzazione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87AAB5-DE79-6B2B-5CFE-898ED98F6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::4::</a:t>
            </a:r>
          </a:p>
        </p:txBody>
      </p:sp>
    </p:spTree>
    <p:extLst>
      <p:ext uri="{BB962C8B-B14F-4D97-AF65-F5344CB8AC3E}">
        <p14:creationId xmlns:p14="http://schemas.microsoft.com/office/powerpoint/2010/main" val="27934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6E7C1-ED71-6429-326F-9BD621B9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5382"/>
            <a:ext cx="3932237" cy="1752138"/>
          </a:xfrm>
        </p:spPr>
        <p:txBody>
          <a:bodyPr>
            <a:normAutofit fontScale="90000"/>
          </a:bodyPr>
          <a:lstStyle/>
          <a:p>
            <a:r>
              <a:rPr lang="it-IT" dirty="0"/>
              <a:t>Strategie e strumenti digitali per l’internazionalizzazione (val. %)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3E778F-99C1-988B-F794-0F303B019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08960"/>
            <a:ext cx="3932237" cy="3560346"/>
          </a:xfrm>
        </p:spPr>
        <p:txBody>
          <a:bodyPr/>
          <a:lstStyle/>
          <a:p>
            <a:endParaRPr lang="it-IT" sz="1600" dirty="0"/>
          </a:p>
          <a:p>
            <a:r>
              <a:rPr lang="it-IT" sz="1600" dirty="0"/>
              <a:t>Siti web, social…</a:t>
            </a:r>
          </a:p>
          <a:p>
            <a:r>
              <a:rPr lang="en-US" sz="1600" dirty="0"/>
              <a:t>Email marketing, content marketing e performance marketing, Web analytics e automation…</a:t>
            </a:r>
          </a:p>
          <a:p>
            <a:r>
              <a:rPr lang="it-IT" sz="1600" dirty="0"/>
              <a:t>Chatbot o tool per il ticketing</a:t>
            </a:r>
          </a:p>
          <a:p>
            <a:endParaRPr lang="it-IT" dirty="0"/>
          </a:p>
        </p:txBody>
      </p:sp>
      <p:pic>
        <p:nvPicPr>
          <p:cNvPr id="5" name="Segnaposto contenuto 5" descr="Immagine che contiene schermata, testo, Policromia, design&#10;&#10;Il contenuto generato dall'IA potrebbe non essere corretto.">
            <a:extLst>
              <a:ext uri="{FF2B5EF4-FFF2-40B4-BE49-F238E27FC236}">
                <a16:creationId xmlns:a16="http://schemas.microsoft.com/office/drawing/2014/main" id="{7B9BD187-B051-82B9-023A-6B889E537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5" y="-1140"/>
            <a:ext cx="5697680" cy="70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7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7DEB0-88E1-9371-968B-E97277B4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1357745"/>
            <a:ext cx="8442960" cy="1212735"/>
          </a:xfrm>
        </p:spPr>
        <p:txBody>
          <a:bodyPr>
            <a:normAutofit/>
          </a:bodyPr>
          <a:lstStyle/>
          <a:p>
            <a:pPr algn="ctr"/>
            <a:r>
              <a:rPr lang="it-IT" sz="2700" dirty="0"/>
              <a:t>Con che intensità i seguenti strumenti impatteranno sull’internazionalizzazione della sua impresa? </a:t>
            </a:r>
            <a:br>
              <a:rPr lang="it-IT" sz="3200" dirty="0"/>
            </a:br>
            <a:r>
              <a:rPr lang="it-IT" sz="2000" dirty="0"/>
              <a:t>1=per nulla, 5=moltissimo – val. %</a:t>
            </a:r>
          </a:p>
        </p:txBody>
      </p:sp>
      <p:pic>
        <p:nvPicPr>
          <p:cNvPr id="5" name="Segnaposto contenuto 4" descr="Immagine che contiene testo, schermata, software, Carattere&#10;&#10;Il contenuto generato dall'IA potrebbe non essere corretto.">
            <a:extLst>
              <a:ext uri="{FF2B5EF4-FFF2-40B4-BE49-F238E27FC236}">
                <a16:creationId xmlns:a16="http://schemas.microsoft.com/office/drawing/2014/main" id="{39812B7F-EDB3-2FDB-659C-376BA7B26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60" y="2122804"/>
            <a:ext cx="8611742" cy="487535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FE66B8-D1A8-881F-814A-880E4281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16" y="1528469"/>
            <a:ext cx="3473879" cy="48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6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D65767-F67B-D15E-702F-271231EE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1219199"/>
            <a:ext cx="11490960" cy="663143"/>
          </a:xfrm>
        </p:spPr>
        <p:txBody>
          <a:bodyPr/>
          <a:lstStyle/>
          <a:p>
            <a:pPr algn="ctr"/>
            <a:r>
              <a:rPr lang="it-IT" dirty="0"/>
              <a:t>Sostenibilità e internazionalizzazione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A20855-3A1E-AB17-DA5A-9A89F19FC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40" y="1965470"/>
            <a:ext cx="5652135" cy="823912"/>
          </a:xfrm>
        </p:spPr>
        <p:txBody>
          <a:bodyPr/>
          <a:lstStyle/>
          <a:p>
            <a:pPr algn="ctr"/>
            <a:r>
              <a:rPr lang="it-IT" dirty="0"/>
              <a:t>Importanza della sostenibilità per l’internazionalizzazione (val. %)</a:t>
            </a:r>
          </a:p>
        </p:txBody>
      </p:sp>
      <p:pic>
        <p:nvPicPr>
          <p:cNvPr id="8" name="Segnaposto contenuto 7" descr="Immagine che contiene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FC46CC72-0BB3-F7CF-EEB5-6608921FFF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1" y="3149600"/>
            <a:ext cx="5989703" cy="334264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FDCF9A-A3DB-127C-4BE4-CDE48EE56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5470"/>
            <a:ext cx="5664200" cy="823912"/>
          </a:xfrm>
        </p:spPr>
        <p:txBody>
          <a:bodyPr/>
          <a:lstStyle/>
          <a:p>
            <a:pPr algn="ctr"/>
            <a:r>
              <a:rPr lang="it-IT" dirty="0"/>
              <a:t>Interesse da parte di clienti e fornitori verso la sostenibilità ambientale (val. %)</a:t>
            </a:r>
          </a:p>
        </p:txBody>
      </p:sp>
      <p:pic>
        <p:nvPicPr>
          <p:cNvPr id="14" name="Segnaposto contenuto 13" descr="Immagine che contiene schermata, testo, software, design&#10;&#10;Il contenuto generato dall'IA potrebbe non essere corretto.">
            <a:extLst>
              <a:ext uri="{FF2B5EF4-FFF2-40B4-BE49-F238E27FC236}">
                <a16:creationId xmlns:a16="http://schemas.microsoft.com/office/drawing/2014/main" id="{3B89B9E9-83C2-A283-0BB7-5DF9A595C5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56117"/>
            <a:ext cx="5183188" cy="3511191"/>
          </a:xfrm>
        </p:spPr>
      </p:pic>
    </p:spTree>
    <p:extLst>
      <p:ext uri="{BB962C8B-B14F-4D97-AF65-F5344CB8AC3E}">
        <p14:creationId xmlns:p14="http://schemas.microsoft.com/office/powerpoint/2010/main" val="722871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643E3-C9BF-6BC7-C437-372154A2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745"/>
            <a:ext cx="4565073" cy="4819217"/>
          </a:xfrm>
        </p:spPr>
        <p:txBody>
          <a:bodyPr>
            <a:normAutofit/>
          </a:bodyPr>
          <a:lstStyle/>
          <a:p>
            <a:r>
              <a:rPr lang="it-IT" dirty="0"/>
              <a:t>Ha mai ricevuto richieste da investitori, partner finanziari, attori del sistema creditizio riguardo alle politiche e alle performance di sostenibilità dell'impresa (es. rating, rendicontazione ambientale, certificazioni…)? (val. %)</a:t>
            </a:r>
          </a:p>
        </p:txBody>
      </p:sp>
      <p:pic>
        <p:nvPicPr>
          <p:cNvPr id="5" name="Segnaposto contenuto 4" descr="Immagine che contiene schermata, testo, software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3DFF866C-E689-09A6-A130-48B6E6E4D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982245"/>
            <a:ext cx="6788727" cy="5529526"/>
          </a:xfrm>
        </p:spPr>
      </p:pic>
    </p:spTree>
    <p:extLst>
      <p:ext uri="{BB962C8B-B14F-4D97-AF65-F5344CB8AC3E}">
        <p14:creationId xmlns:p14="http://schemas.microsoft.com/office/powerpoint/2010/main" val="255483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268BFB-FF3A-F01A-79EA-3F5CA236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FDFA12-3FE7-C7FA-DC12-C580FD6C3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99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0128D-4FDE-CD01-48A2-C6985F90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3FB3A-C558-9FF7-6C06-3F931142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</a:rPr>
              <a:t>Minacce </a:t>
            </a:r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tensioni politiche oggi, dazi e restrizioni agli scambi domani</a:t>
            </a:r>
          </a:p>
          <a:p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Il </a:t>
            </a:r>
            <a:r>
              <a:rPr lang="it-IT" sz="1800" dirty="0" err="1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friendshoring</a:t>
            </a:r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non sarà un fenomeno marginale ma riguarderò soprattutto le forniture strategiche</a:t>
            </a:r>
          </a:p>
          <a:p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Le prospettive per le esportazioni del 2025 sono di stabilità  strategie conservative</a:t>
            </a:r>
          </a:p>
          <a:p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Crisi tedesca: non c’è una interpretazione univoca ma la maggioranza </a:t>
            </a:r>
            <a:r>
              <a:rPr lang="it-IT" sz="180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crede</a:t>
            </a:r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sia strutturale</a:t>
            </a:r>
          </a:p>
          <a:p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Continua la razionalizzazione delle reti di fornitura: reti più corte e vicine</a:t>
            </a:r>
          </a:p>
          <a:p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Sostenibilità (ambientale) ha un ruolo sempre più centrale anche nei processi di internazionalizzazione</a:t>
            </a:r>
          </a:p>
          <a:p>
            <a:r>
              <a:rPr lang="it-IT" sz="1800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Si registra un interesse selettivo verso le tecnologie digitali per l'internazionalizzazione, con una maggiore attenzione alle applicazioni pratiche dell'AI per l'analisi di mercato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229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EF33CA-9235-57A2-4E8C-B6548C39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83" y="2052711"/>
            <a:ext cx="6742742" cy="353417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AD1DC4-F98D-002D-F7EB-7DE7B0CB3F05}"/>
              </a:ext>
            </a:extLst>
          </p:cNvPr>
          <p:cNvSpPr txBox="1"/>
          <p:nvPr/>
        </p:nvSpPr>
        <p:spPr>
          <a:xfrm>
            <a:off x="7355393" y="2583654"/>
            <a:ext cx="45001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4576"/>
                </a:solidFill>
              </a:rPr>
              <a:t>Globalization might not die, but it will never be the same. </a:t>
            </a:r>
            <a:endParaRPr lang="it-IT" sz="4400" dirty="0">
              <a:solidFill>
                <a:srgbClr val="0045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Immagin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Immagin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6" name="Gruppo 44"/>
          <p:cNvGrpSpPr>
            <a:grpSpLocks/>
          </p:cNvGrpSpPr>
          <p:nvPr/>
        </p:nvGrpSpPr>
        <p:grpSpPr bwMode="auto">
          <a:xfrm>
            <a:off x="0" y="6381750"/>
            <a:ext cx="12201525" cy="503238"/>
            <a:chOff x="0" y="6381328"/>
            <a:chExt cx="12201526" cy="504056"/>
          </a:xfrm>
        </p:grpSpPr>
        <p:pic>
          <p:nvPicPr>
            <p:cNvPr id="66567" name="Immagin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8" name="Rectangle 14"/>
            <p:cNvSpPr>
              <a:spLocks noChangeArrowheads="1"/>
            </p:cNvSpPr>
            <p:nvPr/>
          </p:nvSpPr>
          <p:spPr bwMode="auto">
            <a:xfrm>
              <a:off x="11447464" y="6480175"/>
              <a:ext cx="754062" cy="367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>
                  <a:solidFill>
                    <a:srgbClr val="000000"/>
                  </a:solidFill>
                  <a:latin typeface="Gotham Book" panose="02000603040000020004" pitchFamily="2" charset="0"/>
                </a:rPr>
                <a:t>5</a:t>
              </a:r>
            </a:p>
          </p:txBody>
        </p:sp>
        <p:sp>
          <p:nvSpPr>
            <p:cNvPr id="66569" name="Triangolo isoscele 47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46B581-3B66-37E0-CA65-7520C775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nuovo termine: interdipendenza selettiva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38D25-D8CC-39C5-1A00-EEDF00384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Disaccoppiamento</a:t>
            </a:r>
            <a:r>
              <a:rPr lang="it-IT"/>
              <a:t>: processo </a:t>
            </a:r>
            <a:r>
              <a:rPr lang="it-IT" dirty="0"/>
              <a:t>di </a:t>
            </a:r>
            <a:r>
              <a:rPr lang="it-IT" b="1" dirty="0"/>
              <a:t>indebolimento dell’interdipendenza</a:t>
            </a:r>
            <a:r>
              <a:rPr lang="it-IT" dirty="0"/>
              <a:t> tra due nazioni o blocchi di nazioni</a:t>
            </a:r>
          </a:p>
          <a:p>
            <a:r>
              <a:rPr lang="it-IT" b="1" dirty="0"/>
              <a:t>Interdipendenza selettiva</a:t>
            </a:r>
            <a:r>
              <a:rPr lang="it-IT" dirty="0"/>
              <a:t>, una forma di adattamento al disaccoppiamento, in cui le aziende e i paesi cercano di bilanciare la necessità di </a:t>
            </a:r>
            <a:r>
              <a:rPr lang="it-IT" b="1" dirty="0"/>
              <a:t>autonomia strategica </a:t>
            </a:r>
            <a:r>
              <a:rPr lang="it-IT" dirty="0"/>
              <a:t>con la </a:t>
            </a:r>
            <a:r>
              <a:rPr lang="it-IT" b="1" dirty="0"/>
              <a:t>collaborazione</a:t>
            </a:r>
            <a:r>
              <a:rPr lang="it-IT" dirty="0"/>
              <a:t> in settori chiave con </a:t>
            </a:r>
            <a:r>
              <a:rPr lang="it-IT" b="1" dirty="0"/>
              <a:t>partner affidabili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52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14C7C99-933B-B30E-4E5E-3F313163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5382"/>
            <a:ext cx="3932237" cy="792018"/>
          </a:xfrm>
        </p:spPr>
        <p:txBody>
          <a:bodyPr/>
          <a:lstStyle/>
          <a:p>
            <a:r>
              <a:rPr lang="en-US" dirty="0"/>
              <a:t>Il 2024 in </a:t>
            </a:r>
            <a:r>
              <a:rPr lang="en-US" dirty="0" err="1"/>
              <a:t>cifre</a:t>
            </a:r>
            <a:endParaRPr lang="en-US" dirty="0"/>
          </a:p>
        </p:txBody>
      </p:sp>
      <p:pic>
        <p:nvPicPr>
          <p:cNvPr id="5" name="Segnaposto contenuto 4" descr="Immagine che contiene mappa, testo&#10;&#10;Il contenuto generato dall'IA potrebbe non essere corretto.">
            <a:extLst>
              <a:ext uri="{FF2B5EF4-FFF2-40B4-BE49-F238E27FC236}">
                <a16:creationId xmlns:a16="http://schemas.microsoft.com/office/drawing/2014/main" id="{498A9769-B9C7-5095-DB42-B68ACD339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08" y="1265382"/>
            <a:ext cx="5039159" cy="5403924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2510CC-4E74-48AE-9F4D-1BC72270C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1190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Veneto: -1,8%</a:t>
            </a:r>
          </a:p>
          <a:p>
            <a:r>
              <a:rPr lang="it-IT" sz="2000" dirty="0">
                <a:latin typeface="+mj-lt"/>
              </a:rPr>
              <a:t>Il Veneto, rispetto al 2023, aumenta le proprie esportazioni verso Emirati Arabi Uniti (+18,76%), Turchia (+9,4%) e Spagna (+2,9%), mentre registra un calo dell’export verso </a:t>
            </a:r>
            <a:r>
              <a:rPr lang="it-IT" sz="2000" b="1" dirty="0">
                <a:latin typeface="+mj-lt"/>
              </a:rPr>
              <a:t>Germania</a:t>
            </a:r>
            <a:r>
              <a:rPr lang="it-IT" sz="2000" dirty="0">
                <a:latin typeface="+mj-lt"/>
              </a:rPr>
              <a:t> (-5,5%), </a:t>
            </a:r>
            <a:r>
              <a:rPr lang="it-IT" sz="2000" b="1" dirty="0">
                <a:latin typeface="+mj-lt"/>
              </a:rPr>
              <a:t>Stati Uniti </a:t>
            </a:r>
            <a:r>
              <a:rPr lang="it-IT" sz="2000" dirty="0">
                <a:latin typeface="+mj-lt"/>
              </a:rPr>
              <a:t>(-3,9%) e Austria (-8,6%).</a:t>
            </a:r>
          </a:p>
          <a:p>
            <a:r>
              <a:rPr lang="it-IT" sz="20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Moda</a:t>
            </a:r>
            <a:r>
              <a:rPr lang="it-IT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(-6,7%), metalli di base e prodotti in metallo (-8,0%), macchinari e apparecchi (-2,7%).</a:t>
            </a:r>
          </a:p>
          <a:p>
            <a:r>
              <a:rPr lang="it-IT" sz="2000" b="1" dirty="0">
                <a:latin typeface="+mj-lt"/>
                <a:cs typeface="Times New Roman" panose="02020603050405020304" pitchFamily="18" charset="0"/>
              </a:rPr>
              <a:t>Food</a:t>
            </a:r>
            <a:r>
              <a:rPr lang="it-IT" sz="2000" dirty="0">
                <a:latin typeface="+mj-lt"/>
                <a:cs typeface="Times New Roman" panose="02020603050405020304" pitchFamily="18" charset="0"/>
              </a:rPr>
              <a:t>: +5,4</a:t>
            </a:r>
            <a:r>
              <a:rPr lang="it-IT" sz="2000">
                <a:latin typeface="+mj-lt"/>
                <a:cs typeface="Times New Roman" panose="02020603050405020304" pitchFamily="18" charset="0"/>
              </a:rPr>
              <a:t>%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79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9E08E-562B-8A46-C49E-910A42FD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94D80"/>
                </a:solidFill>
              </a:rPr>
              <a:t>Uno sguardo al futuro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0D7658-C70B-6B4E-22C8-AA7CCDAE1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::1::</a:t>
            </a:r>
          </a:p>
        </p:txBody>
      </p:sp>
    </p:spTree>
    <p:extLst>
      <p:ext uri="{BB962C8B-B14F-4D97-AF65-F5344CB8AC3E}">
        <p14:creationId xmlns:p14="http://schemas.microsoft.com/office/powerpoint/2010/main" val="33413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F118C-6311-BE87-FD6D-5BAF1BFF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Attese per l’export 2025 per macro-settore</a:t>
            </a:r>
          </a:p>
        </p:txBody>
      </p:sp>
      <p:pic>
        <p:nvPicPr>
          <p:cNvPr id="4" name="Segnaposto contenuto 7" descr="Immagine che contiene testo, schermat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4F3B187F-D710-1F52-9809-EBED19926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18" y="2376859"/>
            <a:ext cx="7487189" cy="4770065"/>
          </a:xfr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EDD6D922-F8E9-3DB3-F982-EB0DB98C773F}"/>
              </a:ext>
            </a:extLst>
          </p:cNvPr>
          <p:cNvSpPr/>
          <p:nvPr/>
        </p:nvSpPr>
        <p:spPr>
          <a:xfrm rot="19705995">
            <a:off x="4041320" y="4000499"/>
            <a:ext cx="734786" cy="1159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4BE1E8-16ED-862A-FCD7-0B2F2C542881}"/>
              </a:ext>
            </a:extLst>
          </p:cNvPr>
          <p:cNvSpPr txBox="1"/>
          <p:nvPr/>
        </p:nvSpPr>
        <p:spPr>
          <a:xfrm>
            <a:off x="4029442" y="370927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35,4%</a:t>
            </a:r>
          </a:p>
        </p:txBody>
      </p:sp>
    </p:spTree>
    <p:extLst>
      <p:ext uri="{BB962C8B-B14F-4D97-AF65-F5344CB8AC3E}">
        <p14:creationId xmlns:p14="http://schemas.microsoft.com/office/powerpoint/2010/main" val="264524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E959B-4D63-2D4D-159B-6EEC2FD3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Attese per l’export 2025 per classe dimensionale</a:t>
            </a:r>
          </a:p>
        </p:txBody>
      </p:sp>
      <p:pic>
        <p:nvPicPr>
          <p:cNvPr id="4" name="Segnaposto contenuto 9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E2BE1ED2-C4A2-2460-8959-33BF4E4CD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64" y="2377978"/>
            <a:ext cx="7488944" cy="4771183"/>
          </a:xfr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5DF9B259-1039-C57D-B13B-EBF2518AC2AF}"/>
              </a:ext>
            </a:extLst>
          </p:cNvPr>
          <p:cNvSpPr/>
          <p:nvPr/>
        </p:nvSpPr>
        <p:spPr>
          <a:xfrm rot="19705995">
            <a:off x="8980714" y="3869870"/>
            <a:ext cx="734786" cy="1159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0D12CC-33F6-0470-6518-E3D0D48BDB1F}"/>
              </a:ext>
            </a:extLst>
          </p:cNvPr>
          <p:cNvSpPr txBox="1"/>
          <p:nvPr/>
        </p:nvSpPr>
        <p:spPr>
          <a:xfrm>
            <a:off x="8968836" y="357864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40,4%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35FB403-E684-DCF4-1FE9-4E2F4BE7CA7C}"/>
              </a:ext>
            </a:extLst>
          </p:cNvPr>
          <p:cNvSpPr/>
          <p:nvPr/>
        </p:nvSpPr>
        <p:spPr>
          <a:xfrm rot="19705995">
            <a:off x="4041320" y="4000499"/>
            <a:ext cx="734786" cy="1159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0C5273-68D7-1101-01A0-6B9953AE3A08}"/>
              </a:ext>
            </a:extLst>
          </p:cNvPr>
          <p:cNvSpPr txBox="1"/>
          <p:nvPr/>
        </p:nvSpPr>
        <p:spPr>
          <a:xfrm>
            <a:off x="4029442" y="370927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35,4%</a:t>
            </a:r>
          </a:p>
        </p:txBody>
      </p:sp>
    </p:spTree>
    <p:extLst>
      <p:ext uri="{BB962C8B-B14F-4D97-AF65-F5344CB8AC3E}">
        <p14:creationId xmlns:p14="http://schemas.microsoft.com/office/powerpoint/2010/main" val="103309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8678FC-9345-F271-441A-760B7BF5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96" y="1357744"/>
            <a:ext cx="4330839" cy="4128655"/>
          </a:xfrm>
        </p:spPr>
        <p:txBody>
          <a:bodyPr>
            <a:noAutofit/>
          </a:bodyPr>
          <a:lstStyle/>
          <a:p>
            <a:r>
              <a:rPr lang="it-IT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Qual è la strategia prevalente che nei prossimi due anni seguirete per supportare la presenza della vostra impresa sui mercati internazionali nel prossimo biennio? (Val. %)</a:t>
            </a:r>
            <a:endParaRPr lang="it-IT" sz="2800" dirty="0"/>
          </a:p>
        </p:txBody>
      </p:sp>
      <p:pic>
        <p:nvPicPr>
          <p:cNvPr id="5" name="Segnaposto contenuto 4" descr="Immagine che contiene testo, schermata, numero, Parallelo&#10;&#10;Il contenuto generato dall'IA potrebbe non essere corretto.">
            <a:extLst>
              <a:ext uri="{FF2B5EF4-FFF2-40B4-BE49-F238E27FC236}">
                <a16:creationId xmlns:a16="http://schemas.microsoft.com/office/drawing/2014/main" id="{1D7AE286-4523-E501-E894-BA44CF68B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35" y="-130629"/>
            <a:ext cx="7218066" cy="7357771"/>
          </a:xfrm>
        </p:spPr>
      </p:pic>
    </p:spTree>
    <p:extLst>
      <p:ext uri="{BB962C8B-B14F-4D97-AF65-F5344CB8AC3E}">
        <p14:creationId xmlns:p14="http://schemas.microsoft.com/office/powerpoint/2010/main" val="20861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01712-F218-5289-EC09-66C8A682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Svilupperemo la presenza in nuovi mercati…. quali? (val. %)</a:t>
            </a:r>
          </a:p>
        </p:txBody>
      </p:sp>
      <p:pic>
        <p:nvPicPr>
          <p:cNvPr id="5" name="Segnaposto contenuto 4" descr="Immagine che contiene schermata, Software multimediale, Software per la grafica, software&#10;&#10;Il contenuto generato dall'IA potrebbe non essere corretto.">
            <a:extLst>
              <a:ext uri="{FF2B5EF4-FFF2-40B4-BE49-F238E27FC236}">
                <a16:creationId xmlns:a16="http://schemas.microsoft.com/office/drawing/2014/main" id="{3CB735BA-98F5-A10C-048F-AD6E8BB0D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2336277"/>
            <a:ext cx="12989802" cy="504926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8A11F5-D615-DD89-C712-FBA7E507ECA6}"/>
              </a:ext>
            </a:extLst>
          </p:cNvPr>
          <p:cNvSpPr txBox="1"/>
          <p:nvPr/>
        </p:nvSpPr>
        <p:spPr>
          <a:xfrm>
            <a:off x="8162610" y="6342147"/>
            <a:ext cx="402939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094D8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(78 casi)</a:t>
            </a:r>
          </a:p>
        </p:txBody>
      </p:sp>
    </p:spTree>
    <p:extLst>
      <p:ext uri="{BB962C8B-B14F-4D97-AF65-F5344CB8AC3E}">
        <p14:creationId xmlns:p14="http://schemas.microsoft.com/office/powerpoint/2010/main" val="2142161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Fondazione Nord 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1A632"/>
      </a:accent1>
      <a:accent2>
        <a:srgbClr val="F8B737"/>
      </a:accent2>
      <a:accent3>
        <a:srgbClr val="BA9B47"/>
      </a:accent3>
      <a:accent4>
        <a:srgbClr val="7C7E57"/>
      </a:accent4>
      <a:accent5>
        <a:srgbClr val="3E6267"/>
      </a:accent5>
      <a:accent6>
        <a:srgbClr val="00457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Fondazione Nord 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1A632"/>
      </a:accent1>
      <a:accent2>
        <a:srgbClr val="F8B737"/>
      </a:accent2>
      <a:accent3>
        <a:srgbClr val="BA9B47"/>
      </a:accent3>
      <a:accent4>
        <a:srgbClr val="7C7E57"/>
      </a:accent4>
      <a:accent5>
        <a:srgbClr val="3E6267"/>
      </a:accent5>
      <a:accent6>
        <a:srgbClr val="00457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Widescreen</PresentationFormat>
  <Paragraphs>80</Paragraphs>
  <Slides>28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Aptos</vt:lpstr>
      <vt:lpstr>Arial</vt:lpstr>
      <vt:lpstr>Barlow</vt:lpstr>
      <vt:lpstr>Calibri</vt:lpstr>
      <vt:lpstr>Calibri Light</vt:lpstr>
      <vt:lpstr>Gotham Book</vt:lpstr>
      <vt:lpstr>Times New Roman</vt:lpstr>
      <vt:lpstr>Tema di Office</vt:lpstr>
      <vt:lpstr>1_Tema di Office</vt:lpstr>
      <vt:lpstr>Presentazione standard di PowerPoint</vt:lpstr>
      <vt:lpstr>L’incertezza torna a salire</vt:lpstr>
      <vt:lpstr>Un nuovo termine: interdipendenza selettiva</vt:lpstr>
      <vt:lpstr>Il 2024 in cifre</vt:lpstr>
      <vt:lpstr>Uno sguardo al futuro</vt:lpstr>
      <vt:lpstr>Attese per l’export 2025 per macro-settore</vt:lpstr>
      <vt:lpstr>Attese per l’export 2025 per classe dimensionale</vt:lpstr>
      <vt:lpstr>Qual è la strategia prevalente che nei prossimi due anni seguirete per supportare la presenza della vostra impresa sui mercati internazionali nel prossimo biennio? (Val. %)</vt:lpstr>
      <vt:lpstr>Svilupperemo la presenza in nuovi mercati…. quali? (val. %)</vt:lpstr>
      <vt:lpstr>Paesi target per l’export 2025</vt:lpstr>
      <vt:lpstr>Quali elementi minacciano maggiormente le vostre strategie di internazionalizzazione oggi? E in futuro? (Val. %)</vt:lpstr>
      <vt:lpstr>La crisi della Germania</vt:lpstr>
      <vt:lpstr>La sua impresa esporta in Germania? Sì (Val. %)</vt:lpstr>
      <vt:lpstr>Andamento delle esportazioni verso la Germania nei primi nove mesi del 2024 </vt:lpstr>
      <vt:lpstr>Aspettative sulla crisi tedesca (val. %)</vt:lpstr>
      <vt:lpstr>Le reti di fornitura</vt:lpstr>
      <vt:lpstr>Pensi ai fornitori strategici della sua impresa. Negli ultimi due anni ne avete cambiato almeno uno? (Val. %)</vt:lpstr>
      <vt:lpstr>Dove? (i nuovi fornitori, val. %)</vt:lpstr>
      <vt:lpstr>Le opinioni sul friendshoring – saldi di opinione</vt:lpstr>
      <vt:lpstr>Digitalizzazione, sostenibilità ambientale e internazionalizzazione</vt:lpstr>
      <vt:lpstr>Strategie e strumenti digitali per l’internazionalizzazione (val. %)</vt:lpstr>
      <vt:lpstr>Con che intensità i seguenti strumenti impatteranno sull’internazionalizzazione della sua impresa?  1=per nulla, 5=moltissimo – val. %</vt:lpstr>
      <vt:lpstr>Sostenibilità e internazionalizzazione</vt:lpstr>
      <vt:lpstr>Ha mai ricevuto richieste da investitori, partner finanziari, attori del sistema creditizio riguardo alle politiche e alle performance di sostenibilità dell'impresa (es. rating, rendicontazione ambientale, certificazioni…)? (val. %)</vt:lpstr>
      <vt:lpstr>Conclusioni</vt:lpstr>
      <vt:lpstr>Conclusioni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Toschi Gianluca</dc:creator>
  <cp:lastModifiedBy>Sandro Sanseverinati</cp:lastModifiedBy>
  <cp:revision>3</cp:revision>
  <dcterms:created xsi:type="dcterms:W3CDTF">2021-05-25T14:24:47Z</dcterms:created>
  <dcterms:modified xsi:type="dcterms:W3CDTF">2025-03-19T13:38:26Z</dcterms:modified>
</cp:coreProperties>
</file>